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notesSlides/notesSlide41.xml" ContentType="application/vnd.openxmlformats-officedocument.presentationml.notesSlide+xml"/>
  <Override PartName="/ppt/diagrams/data6.xml" ContentType="application/vnd.openxmlformats-officedocument.drawingml.diagramData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data7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40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layout7.xml" ContentType="application/vnd.openxmlformats-officedocument.drawingml.diagramLayout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9" r:id="rId2"/>
    <p:sldId id="263" r:id="rId3"/>
    <p:sldId id="296" r:id="rId4"/>
    <p:sldId id="287" r:id="rId5"/>
    <p:sldId id="289" r:id="rId6"/>
    <p:sldId id="294" r:id="rId7"/>
    <p:sldId id="298" r:id="rId8"/>
    <p:sldId id="309" r:id="rId9"/>
    <p:sldId id="299" r:id="rId10"/>
    <p:sldId id="333" r:id="rId11"/>
    <p:sldId id="330" r:id="rId12"/>
    <p:sldId id="331" r:id="rId13"/>
    <p:sldId id="332" r:id="rId14"/>
    <p:sldId id="300" r:id="rId15"/>
    <p:sldId id="350" r:id="rId16"/>
    <p:sldId id="295" r:id="rId17"/>
    <p:sldId id="334" r:id="rId18"/>
    <p:sldId id="301" r:id="rId19"/>
    <p:sldId id="302" r:id="rId20"/>
    <p:sldId id="304" r:id="rId21"/>
    <p:sldId id="303" r:id="rId22"/>
    <p:sldId id="346" r:id="rId23"/>
    <p:sldId id="319" r:id="rId24"/>
    <p:sldId id="310" r:id="rId25"/>
    <p:sldId id="311" r:id="rId26"/>
    <p:sldId id="312" r:id="rId27"/>
    <p:sldId id="313" r:id="rId28"/>
    <p:sldId id="314" r:id="rId29"/>
    <p:sldId id="336" r:id="rId30"/>
    <p:sldId id="315" r:id="rId31"/>
    <p:sldId id="337" r:id="rId32"/>
    <p:sldId id="316" r:id="rId33"/>
    <p:sldId id="341" r:id="rId34"/>
    <p:sldId id="338" r:id="rId35"/>
    <p:sldId id="342" r:id="rId36"/>
    <p:sldId id="343" r:id="rId37"/>
    <p:sldId id="339" r:id="rId38"/>
    <p:sldId id="340" r:id="rId39"/>
    <p:sldId id="305" r:id="rId40"/>
    <p:sldId id="347" r:id="rId41"/>
    <p:sldId id="323" r:id="rId42"/>
    <p:sldId id="324" r:id="rId43"/>
    <p:sldId id="326" r:id="rId44"/>
    <p:sldId id="327" r:id="rId45"/>
    <p:sldId id="329" r:id="rId46"/>
    <p:sldId id="328" r:id="rId47"/>
    <p:sldId id="344" r:id="rId48"/>
    <p:sldId id="348" r:id="rId49"/>
    <p:sldId id="345" r:id="rId50"/>
    <p:sldId id="325" r:id="rId51"/>
    <p:sldId id="306" r:id="rId52"/>
    <p:sldId id="351" r:id="rId53"/>
    <p:sldId id="307" r:id="rId54"/>
    <p:sldId id="349" r:id="rId55"/>
    <p:sldId id="297" r:id="rId56"/>
    <p:sldId id="278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00"/>
    <a:srgbClr val="FF5757"/>
    <a:srgbClr val="800000"/>
    <a:srgbClr val="990033"/>
    <a:srgbClr val="9A7532"/>
    <a:srgbClr val="996633"/>
    <a:srgbClr val="EAE27C"/>
    <a:srgbClr val="663300"/>
    <a:srgbClr val="92C05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70117" autoAdjust="0"/>
  </p:normalViewPr>
  <p:slideViewPr>
    <p:cSldViewPr>
      <p:cViewPr>
        <p:scale>
          <a:sx n="70" d="100"/>
          <a:sy n="70" d="100"/>
        </p:scale>
        <p:origin x="-1170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7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E6663C-2601-4DBD-8C80-76EBE20FA4D4}" type="doc">
      <dgm:prSet loTypeId="urn:microsoft.com/office/officeart/2005/8/layout/matrix1" loCatId="matrix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487F0843-D5B8-47BD-A31F-CCD946DD2708}">
      <dgm:prSet phldrT="[Text]"/>
      <dgm:spPr/>
      <dgm:t>
        <a:bodyPr/>
        <a:lstStyle/>
        <a:p>
          <a:r>
            <a:rPr lang="en-US" dirty="0" smtClean="0"/>
            <a:t>BI Trust</a:t>
          </a:r>
          <a:endParaRPr lang="en-US" dirty="0"/>
        </a:p>
      </dgm:t>
    </dgm:pt>
    <dgm:pt modelId="{FA890E2E-3063-41ED-BCDE-97CEF1A0A37D}" type="parTrans" cxnId="{CFF759B0-9AC2-4BCF-94E7-F9203959FA9E}">
      <dgm:prSet/>
      <dgm:spPr/>
      <dgm:t>
        <a:bodyPr/>
        <a:lstStyle/>
        <a:p>
          <a:endParaRPr lang="en-US"/>
        </a:p>
      </dgm:t>
    </dgm:pt>
    <dgm:pt modelId="{C7B1AD18-1A46-4EE4-9D9F-A6F804CFE7A8}" type="sibTrans" cxnId="{CFF759B0-9AC2-4BCF-94E7-F9203959FA9E}">
      <dgm:prSet/>
      <dgm:spPr/>
      <dgm:t>
        <a:bodyPr/>
        <a:lstStyle/>
        <a:p>
          <a:endParaRPr lang="en-US"/>
        </a:p>
      </dgm:t>
    </dgm:pt>
    <dgm:pt modelId="{8632E383-2348-41C4-9B64-7406023A64ED}">
      <dgm:prSet phldrT="[Text]"/>
      <dgm:spPr/>
      <dgm:t>
        <a:bodyPr/>
        <a:lstStyle/>
        <a:p>
          <a:r>
            <a:rPr lang="en-US" dirty="0" smtClean="0"/>
            <a:t>Vision</a:t>
          </a:r>
          <a:endParaRPr lang="en-US" dirty="0"/>
        </a:p>
      </dgm:t>
    </dgm:pt>
    <dgm:pt modelId="{2DD0C4FD-863A-4752-8F39-CB90C5A0BD62}" type="parTrans" cxnId="{FAE2A259-1E87-4DA1-A0CF-2C5758EA5BC3}">
      <dgm:prSet/>
      <dgm:spPr/>
      <dgm:t>
        <a:bodyPr/>
        <a:lstStyle/>
        <a:p>
          <a:endParaRPr lang="en-US"/>
        </a:p>
      </dgm:t>
    </dgm:pt>
    <dgm:pt modelId="{72EAD0CE-1AD2-4C1A-B487-57D64BFF0A34}" type="sibTrans" cxnId="{FAE2A259-1E87-4DA1-A0CF-2C5758EA5BC3}">
      <dgm:prSet/>
      <dgm:spPr/>
      <dgm:t>
        <a:bodyPr/>
        <a:lstStyle/>
        <a:p>
          <a:endParaRPr lang="en-US"/>
        </a:p>
      </dgm:t>
    </dgm:pt>
    <dgm:pt modelId="{25BC285D-1E0C-41EC-A2B0-50A2C5E88648}">
      <dgm:prSet phldrT="[Text]"/>
      <dgm:spPr/>
      <dgm:t>
        <a:bodyPr/>
        <a:lstStyle/>
        <a:p>
          <a:r>
            <a:rPr lang="en-US" dirty="0" smtClean="0"/>
            <a:t>Leadership</a:t>
          </a:r>
          <a:endParaRPr lang="en-US" dirty="0"/>
        </a:p>
      </dgm:t>
    </dgm:pt>
    <dgm:pt modelId="{560ADB97-7F91-459F-9E5C-61A17EFF5D84}" type="parTrans" cxnId="{FEF424AB-6E24-44CE-9037-1560859B9E50}">
      <dgm:prSet/>
      <dgm:spPr/>
      <dgm:t>
        <a:bodyPr/>
        <a:lstStyle/>
        <a:p>
          <a:endParaRPr lang="en-US"/>
        </a:p>
      </dgm:t>
    </dgm:pt>
    <dgm:pt modelId="{F8ADE75B-CE0E-49DF-95D1-8C0DFCB9BFF1}" type="sibTrans" cxnId="{FEF424AB-6E24-44CE-9037-1560859B9E50}">
      <dgm:prSet/>
      <dgm:spPr/>
      <dgm:t>
        <a:bodyPr/>
        <a:lstStyle/>
        <a:p>
          <a:endParaRPr lang="en-US"/>
        </a:p>
      </dgm:t>
    </dgm:pt>
    <dgm:pt modelId="{BA1C2BAB-0E6F-4305-8907-351EAF31FD7D}">
      <dgm:prSet phldrT="[Text]"/>
      <dgm:spPr/>
      <dgm:t>
        <a:bodyPr/>
        <a:lstStyle/>
        <a:p>
          <a:r>
            <a:rPr lang="en-US" dirty="0" smtClean="0"/>
            <a:t>Process</a:t>
          </a:r>
          <a:endParaRPr lang="en-US" dirty="0"/>
        </a:p>
      </dgm:t>
    </dgm:pt>
    <dgm:pt modelId="{087274CE-586A-42A8-A581-097CAFB6AA4D}" type="parTrans" cxnId="{B461E132-0564-42B1-A1B3-7691F237532C}">
      <dgm:prSet/>
      <dgm:spPr/>
      <dgm:t>
        <a:bodyPr/>
        <a:lstStyle/>
        <a:p>
          <a:endParaRPr lang="en-US"/>
        </a:p>
      </dgm:t>
    </dgm:pt>
    <dgm:pt modelId="{A29B3188-F6F1-4E1A-9518-330705EE2F09}" type="sibTrans" cxnId="{B461E132-0564-42B1-A1B3-7691F237532C}">
      <dgm:prSet/>
      <dgm:spPr/>
      <dgm:t>
        <a:bodyPr/>
        <a:lstStyle/>
        <a:p>
          <a:endParaRPr lang="en-US"/>
        </a:p>
      </dgm:t>
    </dgm:pt>
    <dgm:pt modelId="{2C0C2576-44F7-4CD7-99E4-AFDF89772E21}">
      <dgm:prSet phldrT="[Text]"/>
      <dgm:spPr/>
      <dgm:t>
        <a:bodyPr/>
        <a:lstStyle/>
        <a:p>
          <a:r>
            <a:rPr lang="en-US" dirty="0" smtClean="0"/>
            <a:t>Product</a:t>
          </a:r>
          <a:endParaRPr lang="en-US" dirty="0"/>
        </a:p>
      </dgm:t>
    </dgm:pt>
    <dgm:pt modelId="{A2CABEC7-40A6-452D-B26A-1B82503EC449}" type="parTrans" cxnId="{E3A70394-B380-4DE4-9F1B-73A9C07366D3}">
      <dgm:prSet/>
      <dgm:spPr/>
      <dgm:t>
        <a:bodyPr/>
        <a:lstStyle/>
        <a:p>
          <a:endParaRPr lang="en-US"/>
        </a:p>
      </dgm:t>
    </dgm:pt>
    <dgm:pt modelId="{C4EAD8A0-A797-4510-8A81-9D1314E78FF4}" type="sibTrans" cxnId="{E3A70394-B380-4DE4-9F1B-73A9C07366D3}">
      <dgm:prSet/>
      <dgm:spPr/>
      <dgm:t>
        <a:bodyPr/>
        <a:lstStyle/>
        <a:p>
          <a:endParaRPr lang="en-US"/>
        </a:p>
      </dgm:t>
    </dgm:pt>
    <dgm:pt modelId="{0DEE1755-20B2-4E2C-ACCB-77E92D9796D6}" type="pres">
      <dgm:prSet presAssocID="{33E6663C-2601-4DBD-8C80-76EBE20FA4D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6F4602-CF00-4F2B-AE8B-33E3FB4BEEFA}" type="pres">
      <dgm:prSet presAssocID="{33E6663C-2601-4DBD-8C80-76EBE20FA4D4}" presName="matrix" presStyleCnt="0"/>
      <dgm:spPr/>
    </dgm:pt>
    <dgm:pt modelId="{C2F69696-1720-47BC-AE82-715F5C29C355}" type="pres">
      <dgm:prSet presAssocID="{33E6663C-2601-4DBD-8C80-76EBE20FA4D4}" presName="tile1" presStyleLbl="node1" presStyleIdx="0" presStyleCnt="4"/>
      <dgm:spPr/>
      <dgm:t>
        <a:bodyPr/>
        <a:lstStyle/>
        <a:p>
          <a:endParaRPr lang="en-US"/>
        </a:p>
      </dgm:t>
    </dgm:pt>
    <dgm:pt modelId="{D0A847F0-AF2D-4307-9085-82E84F4FDD88}" type="pres">
      <dgm:prSet presAssocID="{33E6663C-2601-4DBD-8C80-76EBE20FA4D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7708F2-2A88-451A-B5EA-23234107E3C5}" type="pres">
      <dgm:prSet presAssocID="{33E6663C-2601-4DBD-8C80-76EBE20FA4D4}" presName="tile2" presStyleLbl="node1" presStyleIdx="1" presStyleCnt="4"/>
      <dgm:spPr/>
      <dgm:t>
        <a:bodyPr/>
        <a:lstStyle/>
        <a:p>
          <a:endParaRPr lang="en-US"/>
        </a:p>
      </dgm:t>
    </dgm:pt>
    <dgm:pt modelId="{CC854B93-BB51-4874-B0AA-9A900CB586F1}" type="pres">
      <dgm:prSet presAssocID="{33E6663C-2601-4DBD-8C80-76EBE20FA4D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EDA88D-D0D1-4044-AEB8-A911E8118AF3}" type="pres">
      <dgm:prSet presAssocID="{33E6663C-2601-4DBD-8C80-76EBE20FA4D4}" presName="tile3" presStyleLbl="node1" presStyleIdx="2" presStyleCnt="4"/>
      <dgm:spPr/>
      <dgm:t>
        <a:bodyPr/>
        <a:lstStyle/>
        <a:p>
          <a:endParaRPr lang="en-US"/>
        </a:p>
      </dgm:t>
    </dgm:pt>
    <dgm:pt modelId="{E80B799B-8C6E-4E11-841B-1427BA9C5A6A}" type="pres">
      <dgm:prSet presAssocID="{33E6663C-2601-4DBD-8C80-76EBE20FA4D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AF6ABE-2840-43D5-A9C1-E3CC543DAE2D}" type="pres">
      <dgm:prSet presAssocID="{33E6663C-2601-4DBD-8C80-76EBE20FA4D4}" presName="tile4" presStyleLbl="node1" presStyleIdx="3" presStyleCnt="4"/>
      <dgm:spPr/>
      <dgm:t>
        <a:bodyPr/>
        <a:lstStyle/>
        <a:p>
          <a:endParaRPr lang="en-US"/>
        </a:p>
      </dgm:t>
    </dgm:pt>
    <dgm:pt modelId="{4C6C037B-912A-487A-9154-5C461720BF73}" type="pres">
      <dgm:prSet presAssocID="{33E6663C-2601-4DBD-8C80-76EBE20FA4D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16F66-0CCE-45D3-A9FE-6CC7B6D7636C}" type="pres">
      <dgm:prSet presAssocID="{33E6663C-2601-4DBD-8C80-76EBE20FA4D4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4922FA5-AEDD-40C6-B53C-F820B90D811A}" type="presOf" srcId="{8632E383-2348-41C4-9B64-7406023A64ED}" destId="{C2F69696-1720-47BC-AE82-715F5C29C355}" srcOrd="0" destOrd="0" presId="urn:microsoft.com/office/officeart/2005/8/layout/matrix1"/>
    <dgm:cxn modelId="{FEF424AB-6E24-44CE-9037-1560859B9E50}" srcId="{487F0843-D5B8-47BD-A31F-CCD946DD2708}" destId="{25BC285D-1E0C-41EC-A2B0-50A2C5E88648}" srcOrd="1" destOrd="0" parTransId="{560ADB97-7F91-459F-9E5C-61A17EFF5D84}" sibTransId="{F8ADE75B-CE0E-49DF-95D1-8C0DFCB9BFF1}"/>
    <dgm:cxn modelId="{E4202410-44D7-4762-A424-60B67AE2358C}" type="presOf" srcId="{8632E383-2348-41C4-9B64-7406023A64ED}" destId="{D0A847F0-AF2D-4307-9085-82E84F4FDD88}" srcOrd="1" destOrd="0" presId="urn:microsoft.com/office/officeart/2005/8/layout/matrix1"/>
    <dgm:cxn modelId="{CFF759B0-9AC2-4BCF-94E7-F9203959FA9E}" srcId="{33E6663C-2601-4DBD-8C80-76EBE20FA4D4}" destId="{487F0843-D5B8-47BD-A31F-CCD946DD2708}" srcOrd="0" destOrd="0" parTransId="{FA890E2E-3063-41ED-BCDE-97CEF1A0A37D}" sibTransId="{C7B1AD18-1A46-4EE4-9D9F-A6F804CFE7A8}"/>
    <dgm:cxn modelId="{E3A70394-B380-4DE4-9F1B-73A9C07366D3}" srcId="{487F0843-D5B8-47BD-A31F-CCD946DD2708}" destId="{2C0C2576-44F7-4CD7-99E4-AFDF89772E21}" srcOrd="3" destOrd="0" parTransId="{A2CABEC7-40A6-452D-B26A-1B82503EC449}" sibTransId="{C4EAD8A0-A797-4510-8A81-9D1314E78FF4}"/>
    <dgm:cxn modelId="{9E9E6732-E6CE-4828-ABCF-D4084E8592CD}" type="presOf" srcId="{BA1C2BAB-0E6F-4305-8907-351EAF31FD7D}" destId="{0FEDA88D-D0D1-4044-AEB8-A911E8118AF3}" srcOrd="0" destOrd="0" presId="urn:microsoft.com/office/officeart/2005/8/layout/matrix1"/>
    <dgm:cxn modelId="{37E4E298-BADF-449B-8334-BA3B4BC5CEA1}" type="presOf" srcId="{2C0C2576-44F7-4CD7-99E4-AFDF89772E21}" destId="{38AF6ABE-2840-43D5-A9C1-E3CC543DAE2D}" srcOrd="0" destOrd="0" presId="urn:microsoft.com/office/officeart/2005/8/layout/matrix1"/>
    <dgm:cxn modelId="{033B11AE-9FA2-4153-8893-6496DB93D059}" type="presOf" srcId="{487F0843-D5B8-47BD-A31F-CCD946DD2708}" destId="{52C16F66-0CCE-45D3-A9FE-6CC7B6D7636C}" srcOrd="0" destOrd="0" presId="urn:microsoft.com/office/officeart/2005/8/layout/matrix1"/>
    <dgm:cxn modelId="{FAE2A259-1E87-4DA1-A0CF-2C5758EA5BC3}" srcId="{487F0843-D5B8-47BD-A31F-CCD946DD2708}" destId="{8632E383-2348-41C4-9B64-7406023A64ED}" srcOrd="0" destOrd="0" parTransId="{2DD0C4FD-863A-4752-8F39-CB90C5A0BD62}" sibTransId="{72EAD0CE-1AD2-4C1A-B487-57D64BFF0A34}"/>
    <dgm:cxn modelId="{FB395854-1717-4853-894F-F0ADE2D6F7E4}" type="presOf" srcId="{25BC285D-1E0C-41EC-A2B0-50A2C5E88648}" destId="{CC854B93-BB51-4874-B0AA-9A900CB586F1}" srcOrd="1" destOrd="0" presId="urn:microsoft.com/office/officeart/2005/8/layout/matrix1"/>
    <dgm:cxn modelId="{2E613C36-F5A7-4465-AABE-2083D2B1A073}" type="presOf" srcId="{25BC285D-1E0C-41EC-A2B0-50A2C5E88648}" destId="{C07708F2-2A88-451A-B5EA-23234107E3C5}" srcOrd="0" destOrd="0" presId="urn:microsoft.com/office/officeart/2005/8/layout/matrix1"/>
    <dgm:cxn modelId="{37DF371E-F370-4BF3-ADF4-C3A3D55DC9E1}" type="presOf" srcId="{33E6663C-2601-4DBD-8C80-76EBE20FA4D4}" destId="{0DEE1755-20B2-4E2C-ACCB-77E92D9796D6}" srcOrd="0" destOrd="0" presId="urn:microsoft.com/office/officeart/2005/8/layout/matrix1"/>
    <dgm:cxn modelId="{E682585F-11F7-475B-9933-7ECB8E6AA3D4}" type="presOf" srcId="{2C0C2576-44F7-4CD7-99E4-AFDF89772E21}" destId="{4C6C037B-912A-487A-9154-5C461720BF73}" srcOrd="1" destOrd="0" presId="urn:microsoft.com/office/officeart/2005/8/layout/matrix1"/>
    <dgm:cxn modelId="{E5A79308-7E36-460F-ADEC-9DA7F90387AC}" type="presOf" srcId="{BA1C2BAB-0E6F-4305-8907-351EAF31FD7D}" destId="{E80B799B-8C6E-4E11-841B-1427BA9C5A6A}" srcOrd="1" destOrd="0" presId="urn:microsoft.com/office/officeart/2005/8/layout/matrix1"/>
    <dgm:cxn modelId="{B461E132-0564-42B1-A1B3-7691F237532C}" srcId="{487F0843-D5B8-47BD-A31F-CCD946DD2708}" destId="{BA1C2BAB-0E6F-4305-8907-351EAF31FD7D}" srcOrd="2" destOrd="0" parTransId="{087274CE-586A-42A8-A581-097CAFB6AA4D}" sibTransId="{A29B3188-F6F1-4E1A-9518-330705EE2F09}"/>
    <dgm:cxn modelId="{ADA935BB-8C55-4533-857C-55BF153983AB}" type="presParOf" srcId="{0DEE1755-20B2-4E2C-ACCB-77E92D9796D6}" destId="{2C6F4602-CF00-4F2B-AE8B-33E3FB4BEEFA}" srcOrd="0" destOrd="0" presId="urn:microsoft.com/office/officeart/2005/8/layout/matrix1"/>
    <dgm:cxn modelId="{56FA3E66-72B1-41BA-952F-119B0AE320AE}" type="presParOf" srcId="{2C6F4602-CF00-4F2B-AE8B-33E3FB4BEEFA}" destId="{C2F69696-1720-47BC-AE82-715F5C29C355}" srcOrd="0" destOrd="0" presId="urn:microsoft.com/office/officeart/2005/8/layout/matrix1"/>
    <dgm:cxn modelId="{171ECC71-5C91-440A-8823-4525C4D4B397}" type="presParOf" srcId="{2C6F4602-CF00-4F2B-AE8B-33E3FB4BEEFA}" destId="{D0A847F0-AF2D-4307-9085-82E84F4FDD88}" srcOrd="1" destOrd="0" presId="urn:microsoft.com/office/officeart/2005/8/layout/matrix1"/>
    <dgm:cxn modelId="{9B229101-79AB-49F0-93F9-B96B857D6CD8}" type="presParOf" srcId="{2C6F4602-CF00-4F2B-AE8B-33E3FB4BEEFA}" destId="{C07708F2-2A88-451A-B5EA-23234107E3C5}" srcOrd="2" destOrd="0" presId="urn:microsoft.com/office/officeart/2005/8/layout/matrix1"/>
    <dgm:cxn modelId="{DE259064-3757-4BB1-90AD-FAAA69E3CEAD}" type="presParOf" srcId="{2C6F4602-CF00-4F2B-AE8B-33E3FB4BEEFA}" destId="{CC854B93-BB51-4874-B0AA-9A900CB586F1}" srcOrd="3" destOrd="0" presId="urn:microsoft.com/office/officeart/2005/8/layout/matrix1"/>
    <dgm:cxn modelId="{5B4558BA-3906-4A68-B885-55E01DC1E061}" type="presParOf" srcId="{2C6F4602-CF00-4F2B-AE8B-33E3FB4BEEFA}" destId="{0FEDA88D-D0D1-4044-AEB8-A911E8118AF3}" srcOrd="4" destOrd="0" presId="urn:microsoft.com/office/officeart/2005/8/layout/matrix1"/>
    <dgm:cxn modelId="{F421EA93-E30D-4252-9FED-E0764D01ADE6}" type="presParOf" srcId="{2C6F4602-CF00-4F2B-AE8B-33E3FB4BEEFA}" destId="{E80B799B-8C6E-4E11-841B-1427BA9C5A6A}" srcOrd="5" destOrd="0" presId="urn:microsoft.com/office/officeart/2005/8/layout/matrix1"/>
    <dgm:cxn modelId="{253B4EF0-438A-46F1-8902-E2FAEC090071}" type="presParOf" srcId="{2C6F4602-CF00-4F2B-AE8B-33E3FB4BEEFA}" destId="{38AF6ABE-2840-43D5-A9C1-E3CC543DAE2D}" srcOrd="6" destOrd="0" presId="urn:microsoft.com/office/officeart/2005/8/layout/matrix1"/>
    <dgm:cxn modelId="{42AC72D4-3BB4-402E-B7AE-BD439DA5291A}" type="presParOf" srcId="{2C6F4602-CF00-4F2B-AE8B-33E3FB4BEEFA}" destId="{4C6C037B-912A-487A-9154-5C461720BF73}" srcOrd="7" destOrd="0" presId="urn:microsoft.com/office/officeart/2005/8/layout/matrix1"/>
    <dgm:cxn modelId="{6DED39BA-56D5-4247-B47E-C465F6CAEEF3}" type="presParOf" srcId="{0DEE1755-20B2-4E2C-ACCB-77E92D9796D6}" destId="{52C16F66-0CCE-45D3-A9FE-6CC7B6D7636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E6663C-2601-4DBD-8C80-76EBE20FA4D4}" type="doc">
      <dgm:prSet loTypeId="urn:microsoft.com/office/officeart/2005/8/layout/matrix1" loCatId="matrix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487F0843-D5B8-47BD-A31F-CCD946DD2708}">
      <dgm:prSet phldrT="[Text]"/>
      <dgm:spPr/>
      <dgm:t>
        <a:bodyPr/>
        <a:lstStyle/>
        <a:p>
          <a:r>
            <a:rPr lang="en-US" dirty="0" smtClean="0"/>
            <a:t>BI Trust</a:t>
          </a:r>
          <a:endParaRPr lang="en-US" dirty="0"/>
        </a:p>
      </dgm:t>
    </dgm:pt>
    <dgm:pt modelId="{FA890E2E-3063-41ED-BCDE-97CEF1A0A37D}" type="parTrans" cxnId="{CFF759B0-9AC2-4BCF-94E7-F9203959FA9E}">
      <dgm:prSet/>
      <dgm:spPr/>
      <dgm:t>
        <a:bodyPr/>
        <a:lstStyle/>
        <a:p>
          <a:endParaRPr lang="en-US"/>
        </a:p>
      </dgm:t>
    </dgm:pt>
    <dgm:pt modelId="{C7B1AD18-1A46-4EE4-9D9F-A6F804CFE7A8}" type="sibTrans" cxnId="{CFF759B0-9AC2-4BCF-94E7-F9203959FA9E}">
      <dgm:prSet/>
      <dgm:spPr/>
      <dgm:t>
        <a:bodyPr/>
        <a:lstStyle/>
        <a:p>
          <a:endParaRPr lang="en-US"/>
        </a:p>
      </dgm:t>
    </dgm:pt>
    <dgm:pt modelId="{8632E383-2348-41C4-9B64-7406023A64ED}">
      <dgm:prSet phldrT="[Text]"/>
      <dgm:spPr/>
      <dgm:t>
        <a:bodyPr/>
        <a:lstStyle/>
        <a:p>
          <a:r>
            <a:rPr lang="en-US" dirty="0" smtClean="0"/>
            <a:t>Vision</a:t>
          </a:r>
          <a:endParaRPr lang="en-US" dirty="0"/>
        </a:p>
      </dgm:t>
    </dgm:pt>
    <dgm:pt modelId="{2DD0C4FD-863A-4752-8F39-CB90C5A0BD62}" type="parTrans" cxnId="{FAE2A259-1E87-4DA1-A0CF-2C5758EA5BC3}">
      <dgm:prSet/>
      <dgm:spPr/>
      <dgm:t>
        <a:bodyPr/>
        <a:lstStyle/>
        <a:p>
          <a:endParaRPr lang="en-US"/>
        </a:p>
      </dgm:t>
    </dgm:pt>
    <dgm:pt modelId="{72EAD0CE-1AD2-4C1A-B487-57D64BFF0A34}" type="sibTrans" cxnId="{FAE2A259-1E87-4DA1-A0CF-2C5758EA5BC3}">
      <dgm:prSet/>
      <dgm:spPr/>
      <dgm:t>
        <a:bodyPr/>
        <a:lstStyle/>
        <a:p>
          <a:endParaRPr lang="en-US"/>
        </a:p>
      </dgm:t>
    </dgm:pt>
    <dgm:pt modelId="{25BC285D-1E0C-41EC-A2B0-50A2C5E88648}">
      <dgm:prSet phldrT="[Text]"/>
      <dgm:spPr/>
      <dgm:t>
        <a:bodyPr/>
        <a:lstStyle/>
        <a:p>
          <a:r>
            <a:rPr lang="en-US" dirty="0" smtClean="0"/>
            <a:t>Leadership</a:t>
          </a:r>
          <a:endParaRPr lang="en-US" dirty="0"/>
        </a:p>
      </dgm:t>
    </dgm:pt>
    <dgm:pt modelId="{560ADB97-7F91-459F-9E5C-61A17EFF5D84}" type="parTrans" cxnId="{FEF424AB-6E24-44CE-9037-1560859B9E50}">
      <dgm:prSet/>
      <dgm:spPr/>
      <dgm:t>
        <a:bodyPr/>
        <a:lstStyle/>
        <a:p>
          <a:endParaRPr lang="en-US"/>
        </a:p>
      </dgm:t>
    </dgm:pt>
    <dgm:pt modelId="{F8ADE75B-CE0E-49DF-95D1-8C0DFCB9BFF1}" type="sibTrans" cxnId="{FEF424AB-6E24-44CE-9037-1560859B9E50}">
      <dgm:prSet/>
      <dgm:spPr/>
      <dgm:t>
        <a:bodyPr/>
        <a:lstStyle/>
        <a:p>
          <a:endParaRPr lang="en-US"/>
        </a:p>
      </dgm:t>
    </dgm:pt>
    <dgm:pt modelId="{BA1C2BAB-0E6F-4305-8907-351EAF31FD7D}">
      <dgm:prSet phldrT="[Text]"/>
      <dgm:spPr/>
      <dgm:t>
        <a:bodyPr/>
        <a:lstStyle/>
        <a:p>
          <a:r>
            <a:rPr lang="en-US" dirty="0" smtClean="0"/>
            <a:t>Process</a:t>
          </a:r>
          <a:endParaRPr lang="en-US" dirty="0"/>
        </a:p>
      </dgm:t>
    </dgm:pt>
    <dgm:pt modelId="{087274CE-586A-42A8-A581-097CAFB6AA4D}" type="parTrans" cxnId="{B461E132-0564-42B1-A1B3-7691F237532C}">
      <dgm:prSet/>
      <dgm:spPr/>
      <dgm:t>
        <a:bodyPr/>
        <a:lstStyle/>
        <a:p>
          <a:endParaRPr lang="en-US"/>
        </a:p>
      </dgm:t>
    </dgm:pt>
    <dgm:pt modelId="{A29B3188-F6F1-4E1A-9518-330705EE2F09}" type="sibTrans" cxnId="{B461E132-0564-42B1-A1B3-7691F237532C}">
      <dgm:prSet/>
      <dgm:spPr/>
      <dgm:t>
        <a:bodyPr/>
        <a:lstStyle/>
        <a:p>
          <a:endParaRPr lang="en-US"/>
        </a:p>
      </dgm:t>
    </dgm:pt>
    <dgm:pt modelId="{2C0C2576-44F7-4CD7-99E4-AFDF89772E21}">
      <dgm:prSet phldrT="[Text]"/>
      <dgm:spPr/>
      <dgm:t>
        <a:bodyPr/>
        <a:lstStyle/>
        <a:p>
          <a:r>
            <a:rPr lang="en-US" dirty="0" smtClean="0"/>
            <a:t>Product</a:t>
          </a:r>
          <a:endParaRPr lang="en-US" dirty="0"/>
        </a:p>
      </dgm:t>
    </dgm:pt>
    <dgm:pt modelId="{A2CABEC7-40A6-452D-B26A-1B82503EC449}" type="parTrans" cxnId="{E3A70394-B380-4DE4-9F1B-73A9C07366D3}">
      <dgm:prSet/>
      <dgm:spPr/>
      <dgm:t>
        <a:bodyPr/>
        <a:lstStyle/>
        <a:p>
          <a:endParaRPr lang="en-US"/>
        </a:p>
      </dgm:t>
    </dgm:pt>
    <dgm:pt modelId="{C4EAD8A0-A797-4510-8A81-9D1314E78FF4}" type="sibTrans" cxnId="{E3A70394-B380-4DE4-9F1B-73A9C07366D3}">
      <dgm:prSet/>
      <dgm:spPr/>
      <dgm:t>
        <a:bodyPr/>
        <a:lstStyle/>
        <a:p>
          <a:endParaRPr lang="en-US"/>
        </a:p>
      </dgm:t>
    </dgm:pt>
    <dgm:pt modelId="{0DEE1755-20B2-4E2C-ACCB-77E92D9796D6}" type="pres">
      <dgm:prSet presAssocID="{33E6663C-2601-4DBD-8C80-76EBE20FA4D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6F4602-CF00-4F2B-AE8B-33E3FB4BEEFA}" type="pres">
      <dgm:prSet presAssocID="{33E6663C-2601-4DBD-8C80-76EBE20FA4D4}" presName="matrix" presStyleCnt="0"/>
      <dgm:spPr/>
    </dgm:pt>
    <dgm:pt modelId="{C2F69696-1720-47BC-AE82-715F5C29C355}" type="pres">
      <dgm:prSet presAssocID="{33E6663C-2601-4DBD-8C80-76EBE20FA4D4}" presName="tile1" presStyleLbl="node1" presStyleIdx="0" presStyleCnt="4"/>
      <dgm:spPr/>
      <dgm:t>
        <a:bodyPr/>
        <a:lstStyle/>
        <a:p>
          <a:endParaRPr lang="en-US"/>
        </a:p>
      </dgm:t>
    </dgm:pt>
    <dgm:pt modelId="{D0A847F0-AF2D-4307-9085-82E84F4FDD88}" type="pres">
      <dgm:prSet presAssocID="{33E6663C-2601-4DBD-8C80-76EBE20FA4D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7708F2-2A88-451A-B5EA-23234107E3C5}" type="pres">
      <dgm:prSet presAssocID="{33E6663C-2601-4DBD-8C80-76EBE20FA4D4}" presName="tile2" presStyleLbl="node1" presStyleIdx="1" presStyleCnt="4"/>
      <dgm:spPr/>
      <dgm:t>
        <a:bodyPr/>
        <a:lstStyle/>
        <a:p>
          <a:endParaRPr lang="en-US"/>
        </a:p>
      </dgm:t>
    </dgm:pt>
    <dgm:pt modelId="{CC854B93-BB51-4874-B0AA-9A900CB586F1}" type="pres">
      <dgm:prSet presAssocID="{33E6663C-2601-4DBD-8C80-76EBE20FA4D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EDA88D-D0D1-4044-AEB8-A911E8118AF3}" type="pres">
      <dgm:prSet presAssocID="{33E6663C-2601-4DBD-8C80-76EBE20FA4D4}" presName="tile3" presStyleLbl="node1" presStyleIdx="2" presStyleCnt="4"/>
      <dgm:spPr/>
      <dgm:t>
        <a:bodyPr/>
        <a:lstStyle/>
        <a:p>
          <a:endParaRPr lang="en-US"/>
        </a:p>
      </dgm:t>
    </dgm:pt>
    <dgm:pt modelId="{E80B799B-8C6E-4E11-841B-1427BA9C5A6A}" type="pres">
      <dgm:prSet presAssocID="{33E6663C-2601-4DBD-8C80-76EBE20FA4D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AF6ABE-2840-43D5-A9C1-E3CC543DAE2D}" type="pres">
      <dgm:prSet presAssocID="{33E6663C-2601-4DBD-8C80-76EBE20FA4D4}" presName="tile4" presStyleLbl="node1" presStyleIdx="3" presStyleCnt="4"/>
      <dgm:spPr/>
      <dgm:t>
        <a:bodyPr/>
        <a:lstStyle/>
        <a:p>
          <a:endParaRPr lang="en-US"/>
        </a:p>
      </dgm:t>
    </dgm:pt>
    <dgm:pt modelId="{4C6C037B-912A-487A-9154-5C461720BF73}" type="pres">
      <dgm:prSet presAssocID="{33E6663C-2601-4DBD-8C80-76EBE20FA4D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16F66-0CCE-45D3-A9FE-6CC7B6D7636C}" type="pres">
      <dgm:prSet presAssocID="{33E6663C-2601-4DBD-8C80-76EBE20FA4D4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970D3629-336D-43E7-B770-18394F266128}" type="presOf" srcId="{33E6663C-2601-4DBD-8C80-76EBE20FA4D4}" destId="{0DEE1755-20B2-4E2C-ACCB-77E92D9796D6}" srcOrd="0" destOrd="0" presId="urn:microsoft.com/office/officeart/2005/8/layout/matrix1"/>
    <dgm:cxn modelId="{067D1312-3518-440C-9CA5-0A690BE985E2}" type="presOf" srcId="{2C0C2576-44F7-4CD7-99E4-AFDF89772E21}" destId="{4C6C037B-912A-487A-9154-5C461720BF73}" srcOrd="1" destOrd="0" presId="urn:microsoft.com/office/officeart/2005/8/layout/matrix1"/>
    <dgm:cxn modelId="{E04D928C-469B-46EA-A0FE-8330ECEF1B85}" type="presOf" srcId="{2C0C2576-44F7-4CD7-99E4-AFDF89772E21}" destId="{38AF6ABE-2840-43D5-A9C1-E3CC543DAE2D}" srcOrd="0" destOrd="0" presId="urn:microsoft.com/office/officeart/2005/8/layout/matrix1"/>
    <dgm:cxn modelId="{519E7519-B6C0-4501-AA8C-9268B52C627A}" type="presOf" srcId="{25BC285D-1E0C-41EC-A2B0-50A2C5E88648}" destId="{C07708F2-2A88-451A-B5EA-23234107E3C5}" srcOrd="0" destOrd="0" presId="urn:microsoft.com/office/officeart/2005/8/layout/matrix1"/>
    <dgm:cxn modelId="{CB15AC4C-6452-49BE-B319-D627FFD93E1F}" type="presOf" srcId="{BA1C2BAB-0E6F-4305-8907-351EAF31FD7D}" destId="{0FEDA88D-D0D1-4044-AEB8-A911E8118AF3}" srcOrd="0" destOrd="0" presId="urn:microsoft.com/office/officeart/2005/8/layout/matrix1"/>
    <dgm:cxn modelId="{0974816A-1686-4DC6-8867-98806814C90E}" type="presOf" srcId="{25BC285D-1E0C-41EC-A2B0-50A2C5E88648}" destId="{CC854B93-BB51-4874-B0AA-9A900CB586F1}" srcOrd="1" destOrd="0" presId="urn:microsoft.com/office/officeart/2005/8/layout/matrix1"/>
    <dgm:cxn modelId="{D0D0B506-B45C-4E22-A263-1E98625FFFAF}" type="presOf" srcId="{8632E383-2348-41C4-9B64-7406023A64ED}" destId="{C2F69696-1720-47BC-AE82-715F5C29C355}" srcOrd="0" destOrd="0" presId="urn:microsoft.com/office/officeart/2005/8/layout/matrix1"/>
    <dgm:cxn modelId="{9B2CD060-B58C-4835-845A-5430F9D1F07E}" type="presOf" srcId="{487F0843-D5B8-47BD-A31F-CCD946DD2708}" destId="{52C16F66-0CCE-45D3-A9FE-6CC7B6D7636C}" srcOrd="0" destOrd="0" presId="urn:microsoft.com/office/officeart/2005/8/layout/matrix1"/>
    <dgm:cxn modelId="{E3A70394-B380-4DE4-9F1B-73A9C07366D3}" srcId="{487F0843-D5B8-47BD-A31F-CCD946DD2708}" destId="{2C0C2576-44F7-4CD7-99E4-AFDF89772E21}" srcOrd="3" destOrd="0" parTransId="{A2CABEC7-40A6-452D-B26A-1B82503EC449}" sibTransId="{C4EAD8A0-A797-4510-8A81-9D1314E78FF4}"/>
    <dgm:cxn modelId="{B3020153-1615-4CE7-A6EA-05C4861A2C43}" type="presOf" srcId="{8632E383-2348-41C4-9B64-7406023A64ED}" destId="{D0A847F0-AF2D-4307-9085-82E84F4FDD88}" srcOrd="1" destOrd="0" presId="urn:microsoft.com/office/officeart/2005/8/layout/matrix1"/>
    <dgm:cxn modelId="{FEF424AB-6E24-44CE-9037-1560859B9E50}" srcId="{487F0843-D5B8-47BD-A31F-CCD946DD2708}" destId="{25BC285D-1E0C-41EC-A2B0-50A2C5E88648}" srcOrd="1" destOrd="0" parTransId="{560ADB97-7F91-459F-9E5C-61A17EFF5D84}" sibTransId="{F8ADE75B-CE0E-49DF-95D1-8C0DFCB9BFF1}"/>
    <dgm:cxn modelId="{B461E132-0564-42B1-A1B3-7691F237532C}" srcId="{487F0843-D5B8-47BD-A31F-CCD946DD2708}" destId="{BA1C2BAB-0E6F-4305-8907-351EAF31FD7D}" srcOrd="2" destOrd="0" parTransId="{087274CE-586A-42A8-A581-097CAFB6AA4D}" sibTransId="{A29B3188-F6F1-4E1A-9518-330705EE2F09}"/>
    <dgm:cxn modelId="{655A26E8-7269-4767-8B97-3878DEEA8638}" type="presOf" srcId="{BA1C2BAB-0E6F-4305-8907-351EAF31FD7D}" destId="{E80B799B-8C6E-4E11-841B-1427BA9C5A6A}" srcOrd="1" destOrd="0" presId="urn:microsoft.com/office/officeart/2005/8/layout/matrix1"/>
    <dgm:cxn modelId="{CFF759B0-9AC2-4BCF-94E7-F9203959FA9E}" srcId="{33E6663C-2601-4DBD-8C80-76EBE20FA4D4}" destId="{487F0843-D5B8-47BD-A31F-CCD946DD2708}" srcOrd="0" destOrd="0" parTransId="{FA890E2E-3063-41ED-BCDE-97CEF1A0A37D}" sibTransId="{C7B1AD18-1A46-4EE4-9D9F-A6F804CFE7A8}"/>
    <dgm:cxn modelId="{FAE2A259-1E87-4DA1-A0CF-2C5758EA5BC3}" srcId="{487F0843-D5B8-47BD-A31F-CCD946DD2708}" destId="{8632E383-2348-41C4-9B64-7406023A64ED}" srcOrd="0" destOrd="0" parTransId="{2DD0C4FD-863A-4752-8F39-CB90C5A0BD62}" sibTransId="{72EAD0CE-1AD2-4C1A-B487-57D64BFF0A34}"/>
    <dgm:cxn modelId="{FA32C8EA-B703-46A1-8248-3CC66FA04479}" type="presParOf" srcId="{0DEE1755-20B2-4E2C-ACCB-77E92D9796D6}" destId="{2C6F4602-CF00-4F2B-AE8B-33E3FB4BEEFA}" srcOrd="0" destOrd="0" presId="urn:microsoft.com/office/officeart/2005/8/layout/matrix1"/>
    <dgm:cxn modelId="{CA39A838-3DAE-445C-BAD4-E6F1F19178B4}" type="presParOf" srcId="{2C6F4602-CF00-4F2B-AE8B-33E3FB4BEEFA}" destId="{C2F69696-1720-47BC-AE82-715F5C29C355}" srcOrd="0" destOrd="0" presId="urn:microsoft.com/office/officeart/2005/8/layout/matrix1"/>
    <dgm:cxn modelId="{B871401B-DCD0-4EC8-9FAA-0CA3CE7FEE44}" type="presParOf" srcId="{2C6F4602-CF00-4F2B-AE8B-33E3FB4BEEFA}" destId="{D0A847F0-AF2D-4307-9085-82E84F4FDD88}" srcOrd="1" destOrd="0" presId="urn:microsoft.com/office/officeart/2005/8/layout/matrix1"/>
    <dgm:cxn modelId="{7B31D798-C558-41C2-973A-3DCA72700A8A}" type="presParOf" srcId="{2C6F4602-CF00-4F2B-AE8B-33E3FB4BEEFA}" destId="{C07708F2-2A88-451A-B5EA-23234107E3C5}" srcOrd="2" destOrd="0" presId="urn:microsoft.com/office/officeart/2005/8/layout/matrix1"/>
    <dgm:cxn modelId="{916EA566-FE76-4064-A547-A789D32F0660}" type="presParOf" srcId="{2C6F4602-CF00-4F2B-AE8B-33E3FB4BEEFA}" destId="{CC854B93-BB51-4874-B0AA-9A900CB586F1}" srcOrd="3" destOrd="0" presId="urn:microsoft.com/office/officeart/2005/8/layout/matrix1"/>
    <dgm:cxn modelId="{E91F27BF-F1E9-458E-87DC-D7193B2B562F}" type="presParOf" srcId="{2C6F4602-CF00-4F2B-AE8B-33E3FB4BEEFA}" destId="{0FEDA88D-D0D1-4044-AEB8-A911E8118AF3}" srcOrd="4" destOrd="0" presId="urn:microsoft.com/office/officeart/2005/8/layout/matrix1"/>
    <dgm:cxn modelId="{7B3A5A54-460B-4530-8E45-9FF463456C60}" type="presParOf" srcId="{2C6F4602-CF00-4F2B-AE8B-33E3FB4BEEFA}" destId="{E80B799B-8C6E-4E11-841B-1427BA9C5A6A}" srcOrd="5" destOrd="0" presId="urn:microsoft.com/office/officeart/2005/8/layout/matrix1"/>
    <dgm:cxn modelId="{CD29806D-9B94-4EB7-A9B0-A23ADAABD22F}" type="presParOf" srcId="{2C6F4602-CF00-4F2B-AE8B-33E3FB4BEEFA}" destId="{38AF6ABE-2840-43D5-A9C1-E3CC543DAE2D}" srcOrd="6" destOrd="0" presId="urn:microsoft.com/office/officeart/2005/8/layout/matrix1"/>
    <dgm:cxn modelId="{4BDFADD4-F5AE-4D1D-B562-8EA05743BF97}" type="presParOf" srcId="{2C6F4602-CF00-4F2B-AE8B-33E3FB4BEEFA}" destId="{4C6C037B-912A-487A-9154-5C461720BF73}" srcOrd="7" destOrd="0" presId="urn:microsoft.com/office/officeart/2005/8/layout/matrix1"/>
    <dgm:cxn modelId="{DFF1FD30-58E9-4DAE-8FE3-E00552FF4192}" type="presParOf" srcId="{0DEE1755-20B2-4E2C-ACCB-77E92D9796D6}" destId="{52C16F66-0CCE-45D3-A9FE-6CC7B6D7636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C9E715-0556-4C38-9F8E-1C2F23A7CA15}" type="doc">
      <dgm:prSet loTypeId="urn:microsoft.com/office/officeart/2005/8/layout/hProcess4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40A7C0D-D37C-494C-B17B-354DB5DCD8FF}">
      <dgm:prSet phldrT="[Text]"/>
      <dgm:spPr>
        <a:ln>
          <a:solidFill>
            <a:srgbClr val="C00000"/>
          </a:solidFill>
        </a:ln>
      </dgm:spPr>
      <dgm:t>
        <a:bodyPr/>
        <a:lstStyle/>
        <a:p>
          <a:r>
            <a:rPr lang="en-US" dirty="0" smtClean="0"/>
            <a:t>OLTP -&gt; OWS</a:t>
          </a:r>
          <a:endParaRPr lang="en-US" dirty="0"/>
        </a:p>
      </dgm:t>
    </dgm:pt>
    <dgm:pt modelId="{276BA78D-BB05-47C9-8F2C-5FDDCF772E9E}" type="parTrans" cxnId="{A2A0E09D-72D6-40C4-9F10-4AD787F46AE5}">
      <dgm:prSet/>
      <dgm:spPr/>
      <dgm:t>
        <a:bodyPr/>
        <a:lstStyle/>
        <a:p>
          <a:endParaRPr lang="en-US"/>
        </a:p>
      </dgm:t>
    </dgm:pt>
    <dgm:pt modelId="{56DF3530-2C1B-4CA6-90D7-86998032CBBF}" type="sibTrans" cxnId="{A2A0E09D-72D6-40C4-9F10-4AD787F46AE5}">
      <dgm:prSet/>
      <dgm:spPr/>
      <dgm:t>
        <a:bodyPr/>
        <a:lstStyle/>
        <a:p>
          <a:endParaRPr lang="en-US"/>
        </a:p>
      </dgm:t>
    </dgm:pt>
    <dgm:pt modelId="{3F67021F-84F1-4C1B-9926-409DC7F8188E}">
      <dgm:prSet phldrT="[Text]"/>
      <dgm:spPr>
        <a:solidFill>
          <a:srgbClr val="FF5757">
            <a:alpha val="89804"/>
          </a:srgbClr>
        </a:solidFill>
        <a:ln>
          <a:solidFill>
            <a:srgbClr val="C00000"/>
          </a:solidFill>
        </a:ln>
      </dgm:spPr>
      <dgm:t>
        <a:bodyPr/>
        <a:lstStyle/>
        <a:p>
          <a:r>
            <a:rPr lang="en-US" dirty="0" smtClean="0"/>
            <a:t>Row Counts</a:t>
          </a:r>
          <a:endParaRPr lang="en-US" dirty="0"/>
        </a:p>
      </dgm:t>
    </dgm:pt>
    <dgm:pt modelId="{84AFD271-8C29-4D10-9698-E766E33637D9}" type="parTrans" cxnId="{B507349A-6BAA-4796-9D22-F3FCB89E4E29}">
      <dgm:prSet/>
      <dgm:spPr/>
      <dgm:t>
        <a:bodyPr/>
        <a:lstStyle/>
        <a:p>
          <a:endParaRPr lang="en-US"/>
        </a:p>
      </dgm:t>
    </dgm:pt>
    <dgm:pt modelId="{69691160-E849-4908-A1EF-C2BCAADAC922}" type="sibTrans" cxnId="{B507349A-6BAA-4796-9D22-F3FCB89E4E29}">
      <dgm:prSet/>
      <dgm:spPr/>
      <dgm:t>
        <a:bodyPr/>
        <a:lstStyle/>
        <a:p>
          <a:endParaRPr lang="en-US"/>
        </a:p>
      </dgm:t>
    </dgm:pt>
    <dgm:pt modelId="{92ADC003-5CE9-4B67-BE32-57E7DBE452BF}">
      <dgm:prSet phldrT="[Text]"/>
      <dgm:spPr>
        <a:solidFill>
          <a:srgbClr val="FF5757">
            <a:alpha val="89804"/>
          </a:srgbClr>
        </a:solidFill>
        <a:ln>
          <a:solidFill>
            <a:srgbClr val="C00000"/>
          </a:solidFill>
        </a:ln>
      </dgm:spPr>
      <dgm:t>
        <a:bodyPr/>
        <a:lstStyle/>
        <a:p>
          <a:r>
            <a:rPr lang="en-US" dirty="0" smtClean="0"/>
            <a:t>Monetary Amounts</a:t>
          </a:r>
          <a:endParaRPr lang="en-US" dirty="0"/>
        </a:p>
      </dgm:t>
    </dgm:pt>
    <dgm:pt modelId="{4604A1C9-0114-468B-979E-9FD4585FD3F0}" type="parTrans" cxnId="{E188C435-DEBF-4878-BFDA-357422FCA4C0}">
      <dgm:prSet/>
      <dgm:spPr/>
      <dgm:t>
        <a:bodyPr/>
        <a:lstStyle/>
        <a:p>
          <a:endParaRPr lang="en-US"/>
        </a:p>
      </dgm:t>
    </dgm:pt>
    <dgm:pt modelId="{5E2F9BC9-596B-47CB-B160-06C9FA82ED0B}" type="sibTrans" cxnId="{E188C435-DEBF-4878-BFDA-357422FCA4C0}">
      <dgm:prSet/>
      <dgm:spPr/>
      <dgm:t>
        <a:bodyPr/>
        <a:lstStyle/>
        <a:p>
          <a:endParaRPr lang="en-US"/>
        </a:p>
      </dgm:t>
    </dgm:pt>
    <dgm:pt modelId="{ECADC622-0657-49C9-AFFF-B7AF18D58AE6}">
      <dgm:prSet phldrT="[Text]"/>
      <dgm:spPr>
        <a:ln>
          <a:solidFill>
            <a:srgbClr val="C00000"/>
          </a:solidFill>
        </a:ln>
      </dgm:spPr>
      <dgm:t>
        <a:bodyPr/>
        <a:lstStyle/>
        <a:p>
          <a:r>
            <a:rPr lang="en-US" dirty="0" smtClean="0"/>
            <a:t>OWS -&gt; MDW</a:t>
          </a:r>
          <a:endParaRPr lang="en-US" dirty="0"/>
        </a:p>
      </dgm:t>
    </dgm:pt>
    <dgm:pt modelId="{24DCC172-CD34-4335-90FD-8B32EFDB93FF}" type="parTrans" cxnId="{D91D5251-9614-4541-81B5-CB26BD5D2695}">
      <dgm:prSet/>
      <dgm:spPr/>
      <dgm:t>
        <a:bodyPr/>
        <a:lstStyle/>
        <a:p>
          <a:endParaRPr lang="en-US"/>
        </a:p>
      </dgm:t>
    </dgm:pt>
    <dgm:pt modelId="{16CB53BF-7217-44B6-9363-49E431FDBB58}" type="sibTrans" cxnId="{D91D5251-9614-4541-81B5-CB26BD5D2695}">
      <dgm:prSet/>
      <dgm:spPr/>
      <dgm:t>
        <a:bodyPr/>
        <a:lstStyle/>
        <a:p>
          <a:endParaRPr lang="en-US"/>
        </a:p>
      </dgm:t>
    </dgm:pt>
    <dgm:pt modelId="{74EAD7F8-62CC-4B68-98B7-F5EE28786D7D}">
      <dgm:prSet phldrT="[Text]"/>
      <dgm:spPr>
        <a:solidFill>
          <a:srgbClr val="FF5757">
            <a:alpha val="90000"/>
          </a:srgbClr>
        </a:solidFill>
        <a:ln>
          <a:solidFill>
            <a:srgbClr val="C00000"/>
          </a:solidFill>
        </a:ln>
      </dgm:spPr>
      <dgm:t>
        <a:bodyPr/>
        <a:lstStyle/>
        <a:p>
          <a:r>
            <a:rPr lang="en-US" dirty="0" smtClean="0"/>
            <a:t>Facts vs. Trans Tables</a:t>
          </a:r>
          <a:endParaRPr lang="en-US" dirty="0"/>
        </a:p>
      </dgm:t>
    </dgm:pt>
    <dgm:pt modelId="{7A5A1B22-1065-4659-B787-BF5BEFBD01DD}" type="parTrans" cxnId="{CFFD765C-71AD-4164-981A-7082D70EBA96}">
      <dgm:prSet/>
      <dgm:spPr/>
      <dgm:t>
        <a:bodyPr/>
        <a:lstStyle/>
        <a:p>
          <a:endParaRPr lang="en-US"/>
        </a:p>
      </dgm:t>
    </dgm:pt>
    <dgm:pt modelId="{0210B450-B30B-4D1C-AA91-F1F12FC64EFA}" type="sibTrans" cxnId="{CFFD765C-71AD-4164-981A-7082D70EBA96}">
      <dgm:prSet/>
      <dgm:spPr/>
      <dgm:t>
        <a:bodyPr/>
        <a:lstStyle/>
        <a:p>
          <a:endParaRPr lang="en-US"/>
        </a:p>
      </dgm:t>
    </dgm:pt>
    <dgm:pt modelId="{2059B909-9B0A-4E2C-8EE4-E174BF7D0522}">
      <dgm:prSet phldrT="[Text]"/>
      <dgm:spPr/>
      <dgm:t>
        <a:bodyPr/>
        <a:lstStyle/>
        <a:p>
          <a:r>
            <a:rPr lang="en-US" dirty="0" smtClean="0"/>
            <a:t>MDW -&gt; MDW</a:t>
          </a:r>
          <a:endParaRPr lang="en-US" dirty="0"/>
        </a:p>
      </dgm:t>
    </dgm:pt>
    <dgm:pt modelId="{EB41844C-F9FD-46BD-9944-CC1791359D8D}" type="parTrans" cxnId="{A1FCE4A1-920A-4C4F-900E-B9BDB15FB9F4}">
      <dgm:prSet/>
      <dgm:spPr/>
      <dgm:t>
        <a:bodyPr/>
        <a:lstStyle/>
        <a:p>
          <a:endParaRPr lang="en-US"/>
        </a:p>
      </dgm:t>
    </dgm:pt>
    <dgm:pt modelId="{BD9F1C58-E375-4415-B63E-43D0808E6C4E}" type="sibTrans" cxnId="{A1FCE4A1-920A-4C4F-900E-B9BDB15FB9F4}">
      <dgm:prSet/>
      <dgm:spPr/>
      <dgm:t>
        <a:bodyPr/>
        <a:lstStyle/>
        <a:p>
          <a:endParaRPr lang="en-US"/>
        </a:p>
      </dgm:t>
    </dgm:pt>
    <dgm:pt modelId="{AB1574FB-6E2E-46F6-86EC-086982278893}">
      <dgm:prSet phldrT="[Text]"/>
      <dgm:spPr/>
      <dgm:t>
        <a:bodyPr/>
        <a:lstStyle/>
        <a:p>
          <a:r>
            <a:rPr lang="en-US" dirty="0" smtClean="0"/>
            <a:t>Summary </a:t>
          </a:r>
          <a:r>
            <a:rPr lang="en-US" dirty="0" err="1" smtClean="0"/>
            <a:t>vs</a:t>
          </a:r>
          <a:r>
            <a:rPr lang="en-US" dirty="0" smtClean="0"/>
            <a:t> Detail Tables</a:t>
          </a:r>
          <a:endParaRPr lang="en-US" dirty="0"/>
        </a:p>
      </dgm:t>
    </dgm:pt>
    <dgm:pt modelId="{64B64874-6AB3-4FAC-8FFC-D1E27E392E4F}" type="parTrans" cxnId="{61F8E6C8-BF57-460D-8041-E0B438D9CF82}">
      <dgm:prSet/>
      <dgm:spPr/>
      <dgm:t>
        <a:bodyPr/>
        <a:lstStyle/>
        <a:p>
          <a:endParaRPr lang="en-US"/>
        </a:p>
      </dgm:t>
    </dgm:pt>
    <dgm:pt modelId="{2DB01B51-7852-491F-80CA-E1495EF69449}" type="sibTrans" cxnId="{61F8E6C8-BF57-460D-8041-E0B438D9CF82}">
      <dgm:prSet/>
      <dgm:spPr/>
      <dgm:t>
        <a:bodyPr/>
        <a:lstStyle/>
        <a:p>
          <a:endParaRPr lang="en-US"/>
        </a:p>
      </dgm:t>
    </dgm:pt>
    <dgm:pt modelId="{6EA828DD-7190-4729-AE3D-A59AB21E1499}">
      <dgm:prSet phldrT="[Text]"/>
      <dgm:spPr/>
      <dgm:t>
        <a:bodyPr/>
        <a:lstStyle/>
        <a:p>
          <a:r>
            <a:rPr lang="en-US" dirty="0" smtClean="0"/>
            <a:t>Monetary Amounts</a:t>
          </a:r>
          <a:endParaRPr lang="en-US" dirty="0"/>
        </a:p>
      </dgm:t>
    </dgm:pt>
    <dgm:pt modelId="{7C481826-D042-4DE2-AC8A-8688E57FDD83}" type="parTrans" cxnId="{C58C1E53-7D47-48DB-B802-6D4641A75AAE}">
      <dgm:prSet/>
      <dgm:spPr/>
      <dgm:t>
        <a:bodyPr/>
        <a:lstStyle/>
        <a:p>
          <a:endParaRPr lang="en-US"/>
        </a:p>
      </dgm:t>
    </dgm:pt>
    <dgm:pt modelId="{E1B39DF3-5061-477A-A57F-BFEC6D460871}" type="sibTrans" cxnId="{C58C1E53-7D47-48DB-B802-6D4641A75AAE}">
      <dgm:prSet/>
      <dgm:spPr/>
      <dgm:t>
        <a:bodyPr/>
        <a:lstStyle/>
        <a:p>
          <a:endParaRPr lang="en-US"/>
        </a:p>
      </dgm:t>
    </dgm:pt>
    <dgm:pt modelId="{DEF0F255-5130-4CC4-9035-3639BEBD0084}">
      <dgm:prSet phldrT="[Text]"/>
      <dgm:spPr>
        <a:solidFill>
          <a:srgbClr val="FF5757">
            <a:alpha val="90000"/>
          </a:srgbClr>
        </a:solidFill>
        <a:ln>
          <a:solidFill>
            <a:srgbClr val="C00000"/>
          </a:solidFill>
        </a:ln>
      </dgm:spPr>
      <dgm:t>
        <a:bodyPr/>
        <a:lstStyle/>
        <a:p>
          <a:r>
            <a:rPr lang="en-US" dirty="0" smtClean="0"/>
            <a:t>Dimension vs. </a:t>
          </a:r>
          <a:r>
            <a:rPr lang="en-US" dirty="0" err="1" smtClean="0"/>
            <a:t>Config</a:t>
          </a:r>
          <a:r>
            <a:rPr lang="en-US" dirty="0" smtClean="0"/>
            <a:t> Tables</a:t>
          </a:r>
          <a:endParaRPr lang="en-US" dirty="0"/>
        </a:p>
      </dgm:t>
    </dgm:pt>
    <dgm:pt modelId="{A2C2A203-1CB2-4894-830C-4339D41EE3B7}" type="parTrans" cxnId="{62996D5F-3B97-42A1-A177-DC29BE3DDDB4}">
      <dgm:prSet/>
      <dgm:spPr/>
      <dgm:t>
        <a:bodyPr/>
        <a:lstStyle/>
        <a:p>
          <a:endParaRPr lang="en-US"/>
        </a:p>
      </dgm:t>
    </dgm:pt>
    <dgm:pt modelId="{CBA2D624-A743-4067-AD52-27493D3F3332}" type="sibTrans" cxnId="{62996D5F-3B97-42A1-A177-DC29BE3DDDB4}">
      <dgm:prSet/>
      <dgm:spPr/>
      <dgm:t>
        <a:bodyPr/>
        <a:lstStyle/>
        <a:p>
          <a:endParaRPr lang="en-US"/>
        </a:p>
      </dgm:t>
    </dgm:pt>
    <dgm:pt modelId="{22C43A56-5656-4A3D-9066-A089DB7AF6B0}" type="pres">
      <dgm:prSet presAssocID="{20C9E715-0556-4C38-9F8E-1C2F23A7CA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2D7F04-4735-4A0B-A0AF-33276040DA65}" type="pres">
      <dgm:prSet presAssocID="{20C9E715-0556-4C38-9F8E-1C2F23A7CA15}" presName="tSp" presStyleCnt="0"/>
      <dgm:spPr/>
    </dgm:pt>
    <dgm:pt modelId="{29F2D057-1D28-429C-A578-BFF8C59DFD47}" type="pres">
      <dgm:prSet presAssocID="{20C9E715-0556-4C38-9F8E-1C2F23A7CA15}" presName="bSp" presStyleCnt="0"/>
      <dgm:spPr/>
    </dgm:pt>
    <dgm:pt modelId="{7AA4DF36-B88D-4818-A909-71D7690E715A}" type="pres">
      <dgm:prSet presAssocID="{20C9E715-0556-4C38-9F8E-1C2F23A7CA15}" presName="process" presStyleCnt="0"/>
      <dgm:spPr/>
    </dgm:pt>
    <dgm:pt modelId="{E4761FD5-89B7-41D1-A9EF-7383CDE94D69}" type="pres">
      <dgm:prSet presAssocID="{A40A7C0D-D37C-494C-B17B-354DB5DCD8FF}" presName="composite1" presStyleCnt="0"/>
      <dgm:spPr/>
    </dgm:pt>
    <dgm:pt modelId="{96115244-5699-430E-B29F-2EB1E079DE83}" type="pres">
      <dgm:prSet presAssocID="{A40A7C0D-D37C-494C-B17B-354DB5DCD8FF}" presName="dummyNode1" presStyleLbl="node1" presStyleIdx="0" presStyleCnt="3"/>
      <dgm:spPr/>
    </dgm:pt>
    <dgm:pt modelId="{02064339-105F-4E06-880B-D44C4653BC00}" type="pres">
      <dgm:prSet presAssocID="{A40A7C0D-D37C-494C-B17B-354DB5DCD8FF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048F70-0EC8-479C-90D9-F28FA4D0D70C}" type="pres">
      <dgm:prSet presAssocID="{A40A7C0D-D37C-494C-B17B-354DB5DCD8FF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D1320-9087-4D90-BFF0-609DF6C3741A}" type="pres">
      <dgm:prSet presAssocID="{A40A7C0D-D37C-494C-B17B-354DB5DCD8FF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5D36FD-714D-4F79-9018-B85EB06F0AC9}" type="pres">
      <dgm:prSet presAssocID="{A40A7C0D-D37C-494C-B17B-354DB5DCD8FF}" presName="connSite1" presStyleCnt="0"/>
      <dgm:spPr/>
    </dgm:pt>
    <dgm:pt modelId="{FA8845C4-6224-4269-B353-47D63DBE6762}" type="pres">
      <dgm:prSet presAssocID="{56DF3530-2C1B-4CA6-90D7-86998032CBBF}" presName="Name9" presStyleLbl="sibTrans2D1" presStyleIdx="0" presStyleCnt="2"/>
      <dgm:spPr/>
      <dgm:t>
        <a:bodyPr/>
        <a:lstStyle/>
        <a:p>
          <a:endParaRPr lang="en-US"/>
        </a:p>
      </dgm:t>
    </dgm:pt>
    <dgm:pt modelId="{D38DEDCC-49DF-4390-9220-9E7D7D5A691A}" type="pres">
      <dgm:prSet presAssocID="{ECADC622-0657-49C9-AFFF-B7AF18D58AE6}" presName="composite2" presStyleCnt="0"/>
      <dgm:spPr/>
    </dgm:pt>
    <dgm:pt modelId="{4A951FD3-7C70-43F4-AFA2-10D13DD1DCBA}" type="pres">
      <dgm:prSet presAssocID="{ECADC622-0657-49C9-AFFF-B7AF18D58AE6}" presName="dummyNode2" presStyleLbl="node1" presStyleIdx="0" presStyleCnt="3"/>
      <dgm:spPr/>
    </dgm:pt>
    <dgm:pt modelId="{DD2D962F-5474-427A-A4DB-282E6D78CE64}" type="pres">
      <dgm:prSet presAssocID="{ECADC622-0657-49C9-AFFF-B7AF18D58AE6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2DBC6-87BA-4448-85C5-7FB7BD39D024}" type="pres">
      <dgm:prSet presAssocID="{ECADC622-0657-49C9-AFFF-B7AF18D58AE6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64DAF-7E48-4C3C-A7AE-8D4E616B8933}" type="pres">
      <dgm:prSet presAssocID="{ECADC622-0657-49C9-AFFF-B7AF18D58AE6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74C39-3356-4D51-BCE3-448E6AB4DAE4}" type="pres">
      <dgm:prSet presAssocID="{ECADC622-0657-49C9-AFFF-B7AF18D58AE6}" presName="connSite2" presStyleCnt="0"/>
      <dgm:spPr/>
    </dgm:pt>
    <dgm:pt modelId="{238117FC-6E5D-42A6-9915-239CF170D427}" type="pres">
      <dgm:prSet presAssocID="{16CB53BF-7217-44B6-9363-49E431FDBB58}" presName="Name18" presStyleLbl="sibTrans2D1" presStyleIdx="1" presStyleCnt="2"/>
      <dgm:spPr/>
      <dgm:t>
        <a:bodyPr/>
        <a:lstStyle/>
        <a:p>
          <a:endParaRPr lang="en-US"/>
        </a:p>
      </dgm:t>
    </dgm:pt>
    <dgm:pt modelId="{DE773382-F07D-4DCE-AA37-41A589622682}" type="pres">
      <dgm:prSet presAssocID="{2059B909-9B0A-4E2C-8EE4-E174BF7D0522}" presName="composite1" presStyleCnt="0"/>
      <dgm:spPr/>
    </dgm:pt>
    <dgm:pt modelId="{F70108DA-4FF7-453E-8E37-0298B002A7C5}" type="pres">
      <dgm:prSet presAssocID="{2059B909-9B0A-4E2C-8EE4-E174BF7D0522}" presName="dummyNode1" presStyleLbl="node1" presStyleIdx="1" presStyleCnt="3"/>
      <dgm:spPr/>
    </dgm:pt>
    <dgm:pt modelId="{61490A74-30FE-4249-919F-54BDB5284E87}" type="pres">
      <dgm:prSet presAssocID="{2059B909-9B0A-4E2C-8EE4-E174BF7D0522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10DA3-12F8-47C6-980A-14A11F13782B}" type="pres">
      <dgm:prSet presAssocID="{2059B909-9B0A-4E2C-8EE4-E174BF7D0522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7AEFA-8544-460E-BFF4-2C51B4113EBB}" type="pres">
      <dgm:prSet presAssocID="{2059B909-9B0A-4E2C-8EE4-E174BF7D0522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846D3-C99D-41E6-9E82-F7A0BE6FD0BA}" type="pres">
      <dgm:prSet presAssocID="{2059B909-9B0A-4E2C-8EE4-E174BF7D0522}" presName="connSite1" presStyleCnt="0"/>
      <dgm:spPr/>
    </dgm:pt>
  </dgm:ptLst>
  <dgm:cxnLst>
    <dgm:cxn modelId="{A1FCE4A1-920A-4C4F-900E-B9BDB15FB9F4}" srcId="{20C9E715-0556-4C38-9F8E-1C2F23A7CA15}" destId="{2059B909-9B0A-4E2C-8EE4-E174BF7D0522}" srcOrd="2" destOrd="0" parTransId="{EB41844C-F9FD-46BD-9944-CC1791359D8D}" sibTransId="{BD9F1C58-E375-4415-B63E-43D0808E6C4E}"/>
    <dgm:cxn modelId="{0A22D12A-6F6C-4DB0-8FAA-F347829262A0}" type="presOf" srcId="{ECADC622-0657-49C9-AFFF-B7AF18D58AE6}" destId="{C4664DAF-7E48-4C3C-A7AE-8D4E616B8933}" srcOrd="0" destOrd="0" presId="urn:microsoft.com/office/officeart/2005/8/layout/hProcess4"/>
    <dgm:cxn modelId="{B507349A-6BAA-4796-9D22-F3FCB89E4E29}" srcId="{A40A7C0D-D37C-494C-B17B-354DB5DCD8FF}" destId="{3F67021F-84F1-4C1B-9926-409DC7F8188E}" srcOrd="0" destOrd="0" parTransId="{84AFD271-8C29-4D10-9698-E766E33637D9}" sibTransId="{69691160-E849-4908-A1EF-C2BCAADAC922}"/>
    <dgm:cxn modelId="{352935DC-405D-42B3-BF93-BA8A362DBEFF}" type="presOf" srcId="{20C9E715-0556-4C38-9F8E-1C2F23A7CA15}" destId="{22C43A56-5656-4A3D-9066-A089DB7AF6B0}" srcOrd="0" destOrd="0" presId="urn:microsoft.com/office/officeart/2005/8/layout/hProcess4"/>
    <dgm:cxn modelId="{EA02D85A-6060-4042-9754-3AB0EEE77D8F}" type="presOf" srcId="{6EA828DD-7190-4729-AE3D-A59AB21E1499}" destId="{49110DA3-12F8-47C6-980A-14A11F13782B}" srcOrd="1" destOrd="1" presId="urn:microsoft.com/office/officeart/2005/8/layout/hProcess4"/>
    <dgm:cxn modelId="{5CC746A4-A005-4CEB-A050-96F39D738AF6}" type="presOf" srcId="{92ADC003-5CE9-4B67-BE32-57E7DBE452BF}" destId="{02064339-105F-4E06-880B-D44C4653BC00}" srcOrd="0" destOrd="1" presId="urn:microsoft.com/office/officeart/2005/8/layout/hProcess4"/>
    <dgm:cxn modelId="{61F8E6C8-BF57-460D-8041-E0B438D9CF82}" srcId="{2059B909-9B0A-4E2C-8EE4-E174BF7D0522}" destId="{AB1574FB-6E2E-46F6-86EC-086982278893}" srcOrd="0" destOrd="0" parTransId="{64B64874-6AB3-4FAC-8FFC-D1E27E392E4F}" sibTransId="{2DB01B51-7852-491F-80CA-E1495EF69449}"/>
    <dgm:cxn modelId="{4BBF3783-6B2A-4FE6-B426-437D931A9752}" type="presOf" srcId="{3F67021F-84F1-4C1B-9926-409DC7F8188E}" destId="{83048F70-0EC8-479C-90D9-F28FA4D0D70C}" srcOrd="1" destOrd="0" presId="urn:microsoft.com/office/officeart/2005/8/layout/hProcess4"/>
    <dgm:cxn modelId="{C9E0C439-3453-4249-A561-BBBCC63B807B}" type="presOf" srcId="{6EA828DD-7190-4729-AE3D-A59AB21E1499}" destId="{61490A74-30FE-4249-919F-54BDB5284E87}" srcOrd="0" destOrd="1" presId="urn:microsoft.com/office/officeart/2005/8/layout/hProcess4"/>
    <dgm:cxn modelId="{A2A0E09D-72D6-40C4-9F10-4AD787F46AE5}" srcId="{20C9E715-0556-4C38-9F8E-1C2F23A7CA15}" destId="{A40A7C0D-D37C-494C-B17B-354DB5DCD8FF}" srcOrd="0" destOrd="0" parTransId="{276BA78D-BB05-47C9-8F2C-5FDDCF772E9E}" sibTransId="{56DF3530-2C1B-4CA6-90D7-86998032CBBF}"/>
    <dgm:cxn modelId="{17AD7938-D03E-40CF-A70B-0D05C1A7E06B}" type="presOf" srcId="{AB1574FB-6E2E-46F6-86EC-086982278893}" destId="{61490A74-30FE-4249-919F-54BDB5284E87}" srcOrd="0" destOrd="0" presId="urn:microsoft.com/office/officeart/2005/8/layout/hProcess4"/>
    <dgm:cxn modelId="{D91D5251-9614-4541-81B5-CB26BD5D2695}" srcId="{20C9E715-0556-4C38-9F8E-1C2F23A7CA15}" destId="{ECADC622-0657-49C9-AFFF-B7AF18D58AE6}" srcOrd="1" destOrd="0" parTransId="{24DCC172-CD34-4335-90FD-8B32EFDB93FF}" sibTransId="{16CB53BF-7217-44B6-9363-49E431FDBB58}"/>
    <dgm:cxn modelId="{D0390116-055E-4954-A0CF-50101EBAAAD8}" type="presOf" srcId="{92ADC003-5CE9-4B67-BE32-57E7DBE452BF}" destId="{83048F70-0EC8-479C-90D9-F28FA4D0D70C}" srcOrd="1" destOrd="1" presId="urn:microsoft.com/office/officeart/2005/8/layout/hProcess4"/>
    <dgm:cxn modelId="{08C3F054-D4A7-488F-80FB-B4B910DB9675}" type="presOf" srcId="{A40A7C0D-D37C-494C-B17B-354DB5DCD8FF}" destId="{423D1320-9087-4D90-BFF0-609DF6C3741A}" srcOrd="0" destOrd="0" presId="urn:microsoft.com/office/officeart/2005/8/layout/hProcess4"/>
    <dgm:cxn modelId="{ACB5073E-EA3D-4A54-828B-B2BA36758625}" type="presOf" srcId="{2059B909-9B0A-4E2C-8EE4-E174BF7D0522}" destId="{61E7AEFA-8544-460E-BFF4-2C51B4113EBB}" srcOrd="0" destOrd="0" presId="urn:microsoft.com/office/officeart/2005/8/layout/hProcess4"/>
    <dgm:cxn modelId="{C58C1E53-7D47-48DB-B802-6D4641A75AAE}" srcId="{2059B909-9B0A-4E2C-8EE4-E174BF7D0522}" destId="{6EA828DD-7190-4729-AE3D-A59AB21E1499}" srcOrd="1" destOrd="0" parTransId="{7C481826-D042-4DE2-AC8A-8688E57FDD83}" sibTransId="{E1B39DF3-5061-477A-A57F-BFEC6D460871}"/>
    <dgm:cxn modelId="{CFFD765C-71AD-4164-981A-7082D70EBA96}" srcId="{ECADC622-0657-49C9-AFFF-B7AF18D58AE6}" destId="{74EAD7F8-62CC-4B68-98B7-F5EE28786D7D}" srcOrd="0" destOrd="0" parTransId="{7A5A1B22-1065-4659-B787-BF5BEFBD01DD}" sibTransId="{0210B450-B30B-4D1C-AA91-F1F12FC64EFA}"/>
    <dgm:cxn modelId="{4D0893E5-F5D4-4F04-B442-55D97D081BFF}" type="presOf" srcId="{74EAD7F8-62CC-4B68-98B7-F5EE28786D7D}" destId="{DD2D962F-5474-427A-A4DB-282E6D78CE64}" srcOrd="0" destOrd="0" presId="urn:microsoft.com/office/officeart/2005/8/layout/hProcess4"/>
    <dgm:cxn modelId="{ABD44DA9-50BE-44A8-AA39-29C91E561DD7}" type="presOf" srcId="{74EAD7F8-62CC-4B68-98B7-F5EE28786D7D}" destId="{E5A2DBC6-87BA-4448-85C5-7FB7BD39D024}" srcOrd="1" destOrd="0" presId="urn:microsoft.com/office/officeart/2005/8/layout/hProcess4"/>
    <dgm:cxn modelId="{9548D800-9F81-4476-846C-3D0C84038A4E}" type="presOf" srcId="{16CB53BF-7217-44B6-9363-49E431FDBB58}" destId="{238117FC-6E5D-42A6-9915-239CF170D427}" srcOrd="0" destOrd="0" presId="urn:microsoft.com/office/officeart/2005/8/layout/hProcess4"/>
    <dgm:cxn modelId="{B8AAF7FF-BBF4-4B75-B61C-70FB5BD49B46}" type="presOf" srcId="{DEF0F255-5130-4CC4-9035-3639BEBD0084}" destId="{E5A2DBC6-87BA-4448-85C5-7FB7BD39D024}" srcOrd="1" destOrd="1" presId="urn:microsoft.com/office/officeart/2005/8/layout/hProcess4"/>
    <dgm:cxn modelId="{0EB4F209-520D-48D0-9FB4-C1C0AF054E8A}" type="presOf" srcId="{3F67021F-84F1-4C1B-9926-409DC7F8188E}" destId="{02064339-105F-4E06-880B-D44C4653BC00}" srcOrd="0" destOrd="0" presId="urn:microsoft.com/office/officeart/2005/8/layout/hProcess4"/>
    <dgm:cxn modelId="{E188C435-DEBF-4878-BFDA-357422FCA4C0}" srcId="{A40A7C0D-D37C-494C-B17B-354DB5DCD8FF}" destId="{92ADC003-5CE9-4B67-BE32-57E7DBE452BF}" srcOrd="1" destOrd="0" parTransId="{4604A1C9-0114-468B-979E-9FD4585FD3F0}" sibTransId="{5E2F9BC9-596B-47CB-B160-06C9FA82ED0B}"/>
    <dgm:cxn modelId="{BF898DAF-89B1-4EE7-BC84-064A46A5028C}" type="presOf" srcId="{56DF3530-2C1B-4CA6-90D7-86998032CBBF}" destId="{FA8845C4-6224-4269-B353-47D63DBE6762}" srcOrd="0" destOrd="0" presId="urn:microsoft.com/office/officeart/2005/8/layout/hProcess4"/>
    <dgm:cxn modelId="{0F16344B-EE0A-4B1B-BF21-C24C3E715908}" type="presOf" srcId="{DEF0F255-5130-4CC4-9035-3639BEBD0084}" destId="{DD2D962F-5474-427A-A4DB-282E6D78CE64}" srcOrd="0" destOrd="1" presId="urn:microsoft.com/office/officeart/2005/8/layout/hProcess4"/>
    <dgm:cxn modelId="{04A13806-1A98-4E51-A046-D9D0B5E56822}" type="presOf" srcId="{AB1574FB-6E2E-46F6-86EC-086982278893}" destId="{49110DA3-12F8-47C6-980A-14A11F13782B}" srcOrd="1" destOrd="0" presId="urn:microsoft.com/office/officeart/2005/8/layout/hProcess4"/>
    <dgm:cxn modelId="{62996D5F-3B97-42A1-A177-DC29BE3DDDB4}" srcId="{ECADC622-0657-49C9-AFFF-B7AF18D58AE6}" destId="{DEF0F255-5130-4CC4-9035-3639BEBD0084}" srcOrd="1" destOrd="0" parTransId="{A2C2A203-1CB2-4894-830C-4339D41EE3B7}" sibTransId="{CBA2D624-A743-4067-AD52-27493D3F3332}"/>
    <dgm:cxn modelId="{E9ABA21C-7F8E-4727-969B-3DEAE2631354}" type="presParOf" srcId="{22C43A56-5656-4A3D-9066-A089DB7AF6B0}" destId="{352D7F04-4735-4A0B-A0AF-33276040DA65}" srcOrd="0" destOrd="0" presId="urn:microsoft.com/office/officeart/2005/8/layout/hProcess4"/>
    <dgm:cxn modelId="{0AC48045-F983-4E4F-B859-1255A8C10311}" type="presParOf" srcId="{22C43A56-5656-4A3D-9066-A089DB7AF6B0}" destId="{29F2D057-1D28-429C-A578-BFF8C59DFD47}" srcOrd="1" destOrd="0" presId="urn:microsoft.com/office/officeart/2005/8/layout/hProcess4"/>
    <dgm:cxn modelId="{C1045CF7-1904-4DEB-83A9-65CDC6B93EAD}" type="presParOf" srcId="{22C43A56-5656-4A3D-9066-A089DB7AF6B0}" destId="{7AA4DF36-B88D-4818-A909-71D7690E715A}" srcOrd="2" destOrd="0" presId="urn:microsoft.com/office/officeart/2005/8/layout/hProcess4"/>
    <dgm:cxn modelId="{6EA6E449-FF60-4398-ABD5-BDF1201E6FA1}" type="presParOf" srcId="{7AA4DF36-B88D-4818-A909-71D7690E715A}" destId="{E4761FD5-89B7-41D1-A9EF-7383CDE94D69}" srcOrd="0" destOrd="0" presId="urn:microsoft.com/office/officeart/2005/8/layout/hProcess4"/>
    <dgm:cxn modelId="{2C2BB8F7-D23E-4D3E-B89F-4CDCBF78EB6C}" type="presParOf" srcId="{E4761FD5-89B7-41D1-A9EF-7383CDE94D69}" destId="{96115244-5699-430E-B29F-2EB1E079DE83}" srcOrd="0" destOrd="0" presId="urn:microsoft.com/office/officeart/2005/8/layout/hProcess4"/>
    <dgm:cxn modelId="{B4BD5247-32B6-4C36-8FC8-F3D3FF062E72}" type="presParOf" srcId="{E4761FD5-89B7-41D1-A9EF-7383CDE94D69}" destId="{02064339-105F-4E06-880B-D44C4653BC00}" srcOrd="1" destOrd="0" presId="urn:microsoft.com/office/officeart/2005/8/layout/hProcess4"/>
    <dgm:cxn modelId="{DD520D38-2D81-4BD0-9916-3475A438FA6E}" type="presParOf" srcId="{E4761FD5-89B7-41D1-A9EF-7383CDE94D69}" destId="{83048F70-0EC8-479C-90D9-F28FA4D0D70C}" srcOrd="2" destOrd="0" presId="urn:microsoft.com/office/officeart/2005/8/layout/hProcess4"/>
    <dgm:cxn modelId="{8B47BF24-735E-4D80-8A8C-5C52DCA0C5EF}" type="presParOf" srcId="{E4761FD5-89B7-41D1-A9EF-7383CDE94D69}" destId="{423D1320-9087-4D90-BFF0-609DF6C3741A}" srcOrd="3" destOrd="0" presId="urn:microsoft.com/office/officeart/2005/8/layout/hProcess4"/>
    <dgm:cxn modelId="{C044ECDB-8352-4FB6-978A-8425C5B5CB5C}" type="presParOf" srcId="{E4761FD5-89B7-41D1-A9EF-7383CDE94D69}" destId="{055D36FD-714D-4F79-9018-B85EB06F0AC9}" srcOrd="4" destOrd="0" presId="urn:microsoft.com/office/officeart/2005/8/layout/hProcess4"/>
    <dgm:cxn modelId="{C66ADAA3-C0E6-4F08-878C-3B98F8C2D220}" type="presParOf" srcId="{7AA4DF36-B88D-4818-A909-71D7690E715A}" destId="{FA8845C4-6224-4269-B353-47D63DBE6762}" srcOrd="1" destOrd="0" presId="urn:microsoft.com/office/officeart/2005/8/layout/hProcess4"/>
    <dgm:cxn modelId="{B6187A79-519F-4470-8D4E-ECF7140BB25D}" type="presParOf" srcId="{7AA4DF36-B88D-4818-A909-71D7690E715A}" destId="{D38DEDCC-49DF-4390-9220-9E7D7D5A691A}" srcOrd="2" destOrd="0" presId="urn:microsoft.com/office/officeart/2005/8/layout/hProcess4"/>
    <dgm:cxn modelId="{0F856BAF-F400-48A5-96DB-0CE979D93FE8}" type="presParOf" srcId="{D38DEDCC-49DF-4390-9220-9E7D7D5A691A}" destId="{4A951FD3-7C70-43F4-AFA2-10D13DD1DCBA}" srcOrd="0" destOrd="0" presId="urn:microsoft.com/office/officeart/2005/8/layout/hProcess4"/>
    <dgm:cxn modelId="{287A3C09-2FBC-40FC-8B03-8E5D7EA24E46}" type="presParOf" srcId="{D38DEDCC-49DF-4390-9220-9E7D7D5A691A}" destId="{DD2D962F-5474-427A-A4DB-282E6D78CE64}" srcOrd="1" destOrd="0" presId="urn:microsoft.com/office/officeart/2005/8/layout/hProcess4"/>
    <dgm:cxn modelId="{DD6E2C0F-6CAB-4ABA-B7CB-5113F614C1DF}" type="presParOf" srcId="{D38DEDCC-49DF-4390-9220-9E7D7D5A691A}" destId="{E5A2DBC6-87BA-4448-85C5-7FB7BD39D024}" srcOrd="2" destOrd="0" presId="urn:microsoft.com/office/officeart/2005/8/layout/hProcess4"/>
    <dgm:cxn modelId="{99A54116-C892-48EC-94A7-E61FE7CA0512}" type="presParOf" srcId="{D38DEDCC-49DF-4390-9220-9E7D7D5A691A}" destId="{C4664DAF-7E48-4C3C-A7AE-8D4E616B8933}" srcOrd="3" destOrd="0" presId="urn:microsoft.com/office/officeart/2005/8/layout/hProcess4"/>
    <dgm:cxn modelId="{2DD6DEB2-F234-4AF2-8A13-173C1783E078}" type="presParOf" srcId="{D38DEDCC-49DF-4390-9220-9E7D7D5A691A}" destId="{FDC74C39-3356-4D51-BCE3-448E6AB4DAE4}" srcOrd="4" destOrd="0" presId="urn:microsoft.com/office/officeart/2005/8/layout/hProcess4"/>
    <dgm:cxn modelId="{894EA4D0-EE70-44C1-A817-8CBC09D2EBD4}" type="presParOf" srcId="{7AA4DF36-B88D-4818-A909-71D7690E715A}" destId="{238117FC-6E5D-42A6-9915-239CF170D427}" srcOrd="3" destOrd="0" presId="urn:microsoft.com/office/officeart/2005/8/layout/hProcess4"/>
    <dgm:cxn modelId="{3B1DDDA1-D9C3-490E-8379-5372EBD069D4}" type="presParOf" srcId="{7AA4DF36-B88D-4818-A909-71D7690E715A}" destId="{DE773382-F07D-4DCE-AA37-41A589622682}" srcOrd="4" destOrd="0" presId="urn:microsoft.com/office/officeart/2005/8/layout/hProcess4"/>
    <dgm:cxn modelId="{999C476E-D96B-48FC-9E30-4CC078CB1CBC}" type="presParOf" srcId="{DE773382-F07D-4DCE-AA37-41A589622682}" destId="{F70108DA-4FF7-453E-8E37-0298B002A7C5}" srcOrd="0" destOrd="0" presId="urn:microsoft.com/office/officeart/2005/8/layout/hProcess4"/>
    <dgm:cxn modelId="{EC82FAD6-F568-4500-89D6-F7AEE879809A}" type="presParOf" srcId="{DE773382-F07D-4DCE-AA37-41A589622682}" destId="{61490A74-30FE-4249-919F-54BDB5284E87}" srcOrd="1" destOrd="0" presId="urn:microsoft.com/office/officeart/2005/8/layout/hProcess4"/>
    <dgm:cxn modelId="{CA02FA00-4F5D-4CA2-AB36-8687974A8848}" type="presParOf" srcId="{DE773382-F07D-4DCE-AA37-41A589622682}" destId="{49110DA3-12F8-47C6-980A-14A11F13782B}" srcOrd="2" destOrd="0" presId="urn:microsoft.com/office/officeart/2005/8/layout/hProcess4"/>
    <dgm:cxn modelId="{311F27AE-90FD-408B-A6F6-F03043B24B76}" type="presParOf" srcId="{DE773382-F07D-4DCE-AA37-41A589622682}" destId="{61E7AEFA-8544-460E-BFF4-2C51B4113EBB}" srcOrd="3" destOrd="0" presId="urn:microsoft.com/office/officeart/2005/8/layout/hProcess4"/>
    <dgm:cxn modelId="{B41EA24E-BD0A-4AE4-957B-200E5F14EE52}" type="presParOf" srcId="{DE773382-F07D-4DCE-AA37-41A589622682}" destId="{E90846D3-C99D-41E6-9E82-F7A0BE6FD0B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C9E715-0556-4C38-9F8E-1C2F23A7CA15}" type="doc">
      <dgm:prSet loTypeId="urn:microsoft.com/office/officeart/2005/8/layout/hProcess4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40A7C0D-D37C-494C-B17B-354DB5DCD8FF}">
      <dgm:prSet phldrT="[Text]"/>
      <dgm:spPr>
        <a:ln>
          <a:solidFill>
            <a:srgbClr val="C00000"/>
          </a:solidFill>
        </a:ln>
      </dgm:spPr>
      <dgm:t>
        <a:bodyPr/>
        <a:lstStyle/>
        <a:p>
          <a:r>
            <a:rPr lang="en-US" dirty="0" smtClean="0"/>
            <a:t>OLTP -&gt; OWS</a:t>
          </a:r>
          <a:endParaRPr lang="en-US" dirty="0"/>
        </a:p>
      </dgm:t>
    </dgm:pt>
    <dgm:pt modelId="{276BA78D-BB05-47C9-8F2C-5FDDCF772E9E}" type="parTrans" cxnId="{A2A0E09D-72D6-40C4-9F10-4AD787F46AE5}">
      <dgm:prSet/>
      <dgm:spPr/>
      <dgm:t>
        <a:bodyPr/>
        <a:lstStyle/>
        <a:p>
          <a:endParaRPr lang="en-US"/>
        </a:p>
      </dgm:t>
    </dgm:pt>
    <dgm:pt modelId="{56DF3530-2C1B-4CA6-90D7-86998032CBBF}" type="sibTrans" cxnId="{A2A0E09D-72D6-40C4-9F10-4AD787F46AE5}">
      <dgm:prSet/>
      <dgm:spPr/>
      <dgm:t>
        <a:bodyPr/>
        <a:lstStyle/>
        <a:p>
          <a:endParaRPr lang="en-US"/>
        </a:p>
      </dgm:t>
    </dgm:pt>
    <dgm:pt modelId="{3F67021F-84F1-4C1B-9926-409DC7F8188E}">
      <dgm:prSet phldrT="[Text]"/>
      <dgm:spPr>
        <a:solidFill>
          <a:srgbClr val="FF5757">
            <a:alpha val="89804"/>
          </a:srgbClr>
        </a:solidFill>
        <a:ln>
          <a:solidFill>
            <a:srgbClr val="C00000"/>
          </a:solidFill>
        </a:ln>
      </dgm:spPr>
      <dgm:t>
        <a:bodyPr/>
        <a:lstStyle/>
        <a:p>
          <a:r>
            <a:rPr lang="en-US" dirty="0" smtClean="0"/>
            <a:t>Row Counts</a:t>
          </a:r>
          <a:endParaRPr lang="en-US" dirty="0"/>
        </a:p>
      </dgm:t>
    </dgm:pt>
    <dgm:pt modelId="{84AFD271-8C29-4D10-9698-E766E33637D9}" type="parTrans" cxnId="{B507349A-6BAA-4796-9D22-F3FCB89E4E29}">
      <dgm:prSet/>
      <dgm:spPr/>
      <dgm:t>
        <a:bodyPr/>
        <a:lstStyle/>
        <a:p>
          <a:endParaRPr lang="en-US"/>
        </a:p>
      </dgm:t>
    </dgm:pt>
    <dgm:pt modelId="{69691160-E849-4908-A1EF-C2BCAADAC922}" type="sibTrans" cxnId="{B507349A-6BAA-4796-9D22-F3FCB89E4E29}">
      <dgm:prSet/>
      <dgm:spPr/>
      <dgm:t>
        <a:bodyPr/>
        <a:lstStyle/>
        <a:p>
          <a:endParaRPr lang="en-US"/>
        </a:p>
      </dgm:t>
    </dgm:pt>
    <dgm:pt modelId="{92ADC003-5CE9-4B67-BE32-57E7DBE452BF}">
      <dgm:prSet phldrT="[Text]"/>
      <dgm:spPr>
        <a:solidFill>
          <a:srgbClr val="FF5757">
            <a:alpha val="89804"/>
          </a:srgbClr>
        </a:solidFill>
        <a:ln>
          <a:solidFill>
            <a:srgbClr val="C00000"/>
          </a:solidFill>
        </a:ln>
      </dgm:spPr>
      <dgm:t>
        <a:bodyPr/>
        <a:lstStyle/>
        <a:p>
          <a:r>
            <a:rPr lang="en-US" dirty="0" smtClean="0"/>
            <a:t>Monetary Amounts</a:t>
          </a:r>
          <a:endParaRPr lang="en-US" dirty="0"/>
        </a:p>
      </dgm:t>
    </dgm:pt>
    <dgm:pt modelId="{4604A1C9-0114-468B-979E-9FD4585FD3F0}" type="parTrans" cxnId="{E188C435-DEBF-4878-BFDA-357422FCA4C0}">
      <dgm:prSet/>
      <dgm:spPr/>
      <dgm:t>
        <a:bodyPr/>
        <a:lstStyle/>
        <a:p>
          <a:endParaRPr lang="en-US"/>
        </a:p>
      </dgm:t>
    </dgm:pt>
    <dgm:pt modelId="{5E2F9BC9-596B-47CB-B160-06C9FA82ED0B}" type="sibTrans" cxnId="{E188C435-DEBF-4878-BFDA-357422FCA4C0}">
      <dgm:prSet/>
      <dgm:spPr/>
      <dgm:t>
        <a:bodyPr/>
        <a:lstStyle/>
        <a:p>
          <a:endParaRPr lang="en-US"/>
        </a:p>
      </dgm:t>
    </dgm:pt>
    <dgm:pt modelId="{ECADC622-0657-49C9-AFFF-B7AF18D58AE6}">
      <dgm:prSet phldrT="[Text]"/>
      <dgm:spPr>
        <a:ln>
          <a:solidFill>
            <a:srgbClr val="C00000"/>
          </a:solidFill>
        </a:ln>
      </dgm:spPr>
      <dgm:t>
        <a:bodyPr/>
        <a:lstStyle/>
        <a:p>
          <a:r>
            <a:rPr lang="en-US" dirty="0" smtClean="0"/>
            <a:t>OWS -&gt; MDW</a:t>
          </a:r>
          <a:endParaRPr lang="en-US" dirty="0"/>
        </a:p>
      </dgm:t>
    </dgm:pt>
    <dgm:pt modelId="{24DCC172-CD34-4335-90FD-8B32EFDB93FF}" type="parTrans" cxnId="{D91D5251-9614-4541-81B5-CB26BD5D2695}">
      <dgm:prSet/>
      <dgm:spPr/>
      <dgm:t>
        <a:bodyPr/>
        <a:lstStyle/>
        <a:p>
          <a:endParaRPr lang="en-US"/>
        </a:p>
      </dgm:t>
    </dgm:pt>
    <dgm:pt modelId="{16CB53BF-7217-44B6-9363-49E431FDBB58}" type="sibTrans" cxnId="{D91D5251-9614-4541-81B5-CB26BD5D2695}">
      <dgm:prSet/>
      <dgm:spPr/>
      <dgm:t>
        <a:bodyPr/>
        <a:lstStyle/>
        <a:p>
          <a:endParaRPr lang="en-US"/>
        </a:p>
      </dgm:t>
    </dgm:pt>
    <dgm:pt modelId="{74EAD7F8-62CC-4B68-98B7-F5EE28786D7D}">
      <dgm:prSet phldrT="[Text]"/>
      <dgm:spPr>
        <a:solidFill>
          <a:srgbClr val="FF5757">
            <a:alpha val="90000"/>
          </a:srgbClr>
        </a:solidFill>
        <a:ln>
          <a:solidFill>
            <a:srgbClr val="C00000"/>
          </a:solidFill>
        </a:ln>
      </dgm:spPr>
      <dgm:t>
        <a:bodyPr/>
        <a:lstStyle/>
        <a:p>
          <a:r>
            <a:rPr lang="en-US" dirty="0" smtClean="0"/>
            <a:t>Facts vs. Trans Tables</a:t>
          </a:r>
          <a:endParaRPr lang="en-US" dirty="0"/>
        </a:p>
      </dgm:t>
    </dgm:pt>
    <dgm:pt modelId="{7A5A1B22-1065-4659-B787-BF5BEFBD01DD}" type="parTrans" cxnId="{CFFD765C-71AD-4164-981A-7082D70EBA96}">
      <dgm:prSet/>
      <dgm:spPr/>
      <dgm:t>
        <a:bodyPr/>
        <a:lstStyle/>
        <a:p>
          <a:endParaRPr lang="en-US"/>
        </a:p>
      </dgm:t>
    </dgm:pt>
    <dgm:pt modelId="{0210B450-B30B-4D1C-AA91-F1F12FC64EFA}" type="sibTrans" cxnId="{CFFD765C-71AD-4164-981A-7082D70EBA96}">
      <dgm:prSet/>
      <dgm:spPr/>
      <dgm:t>
        <a:bodyPr/>
        <a:lstStyle/>
        <a:p>
          <a:endParaRPr lang="en-US"/>
        </a:p>
      </dgm:t>
    </dgm:pt>
    <dgm:pt modelId="{2059B909-9B0A-4E2C-8EE4-E174BF7D0522}">
      <dgm:prSet phldrT="[Text]"/>
      <dgm:spPr/>
      <dgm:t>
        <a:bodyPr/>
        <a:lstStyle/>
        <a:p>
          <a:r>
            <a:rPr lang="en-US" dirty="0" smtClean="0"/>
            <a:t>MDW -&gt; MDW</a:t>
          </a:r>
          <a:endParaRPr lang="en-US" dirty="0"/>
        </a:p>
      </dgm:t>
    </dgm:pt>
    <dgm:pt modelId="{EB41844C-F9FD-46BD-9944-CC1791359D8D}" type="parTrans" cxnId="{A1FCE4A1-920A-4C4F-900E-B9BDB15FB9F4}">
      <dgm:prSet/>
      <dgm:spPr/>
      <dgm:t>
        <a:bodyPr/>
        <a:lstStyle/>
        <a:p>
          <a:endParaRPr lang="en-US"/>
        </a:p>
      </dgm:t>
    </dgm:pt>
    <dgm:pt modelId="{BD9F1C58-E375-4415-B63E-43D0808E6C4E}" type="sibTrans" cxnId="{A1FCE4A1-920A-4C4F-900E-B9BDB15FB9F4}">
      <dgm:prSet/>
      <dgm:spPr/>
      <dgm:t>
        <a:bodyPr/>
        <a:lstStyle/>
        <a:p>
          <a:endParaRPr lang="en-US"/>
        </a:p>
      </dgm:t>
    </dgm:pt>
    <dgm:pt modelId="{AB1574FB-6E2E-46F6-86EC-086982278893}">
      <dgm:prSet phldrT="[Text]"/>
      <dgm:spPr/>
      <dgm:t>
        <a:bodyPr/>
        <a:lstStyle/>
        <a:p>
          <a:r>
            <a:rPr lang="en-US" dirty="0" smtClean="0"/>
            <a:t>Summary </a:t>
          </a:r>
          <a:r>
            <a:rPr lang="en-US" dirty="0" err="1" smtClean="0"/>
            <a:t>vs</a:t>
          </a:r>
          <a:r>
            <a:rPr lang="en-US" dirty="0" smtClean="0"/>
            <a:t> Detail Tables</a:t>
          </a:r>
          <a:endParaRPr lang="en-US" dirty="0"/>
        </a:p>
      </dgm:t>
    </dgm:pt>
    <dgm:pt modelId="{64B64874-6AB3-4FAC-8FFC-D1E27E392E4F}" type="parTrans" cxnId="{61F8E6C8-BF57-460D-8041-E0B438D9CF82}">
      <dgm:prSet/>
      <dgm:spPr/>
      <dgm:t>
        <a:bodyPr/>
        <a:lstStyle/>
        <a:p>
          <a:endParaRPr lang="en-US"/>
        </a:p>
      </dgm:t>
    </dgm:pt>
    <dgm:pt modelId="{2DB01B51-7852-491F-80CA-E1495EF69449}" type="sibTrans" cxnId="{61F8E6C8-BF57-460D-8041-E0B438D9CF82}">
      <dgm:prSet/>
      <dgm:spPr/>
      <dgm:t>
        <a:bodyPr/>
        <a:lstStyle/>
        <a:p>
          <a:endParaRPr lang="en-US"/>
        </a:p>
      </dgm:t>
    </dgm:pt>
    <dgm:pt modelId="{6EA828DD-7190-4729-AE3D-A59AB21E1499}">
      <dgm:prSet phldrT="[Text]"/>
      <dgm:spPr/>
      <dgm:t>
        <a:bodyPr/>
        <a:lstStyle/>
        <a:p>
          <a:r>
            <a:rPr lang="en-US" dirty="0" smtClean="0"/>
            <a:t>Monetary Amounts</a:t>
          </a:r>
          <a:endParaRPr lang="en-US" dirty="0"/>
        </a:p>
      </dgm:t>
    </dgm:pt>
    <dgm:pt modelId="{7C481826-D042-4DE2-AC8A-8688E57FDD83}" type="parTrans" cxnId="{C58C1E53-7D47-48DB-B802-6D4641A75AAE}">
      <dgm:prSet/>
      <dgm:spPr/>
      <dgm:t>
        <a:bodyPr/>
        <a:lstStyle/>
        <a:p>
          <a:endParaRPr lang="en-US"/>
        </a:p>
      </dgm:t>
    </dgm:pt>
    <dgm:pt modelId="{E1B39DF3-5061-477A-A57F-BFEC6D460871}" type="sibTrans" cxnId="{C58C1E53-7D47-48DB-B802-6D4641A75AAE}">
      <dgm:prSet/>
      <dgm:spPr/>
      <dgm:t>
        <a:bodyPr/>
        <a:lstStyle/>
        <a:p>
          <a:endParaRPr lang="en-US"/>
        </a:p>
      </dgm:t>
    </dgm:pt>
    <dgm:pt modelId="{DEF0F255-5130-4CC4-9035-3639BEBD0084}">
      <dgm:prSet phldrT="[Text]"/>
      <dgm:spPr>
        <a:solidFill>
          <a:srgbClr val="FF5757">
            <a:alpha val="90000"/>
          </a:srgbClr>
        </a:solidFill>
        <a:ln>
          <a:solidFill>
            <a:srgbClr val="C00000"/>
          </a:solidFill>
        </a:ln>
      </dgm:spPr>
      <dgm:t>
        <a:bodyPr/>
        <a:lstStyle/>
        <a:p>
          <a:r>
            <a:rPr lang="en-US" dirty="0" smtClean="0"/>
            <a:t>Dimension vs. </a:t>
          </a:r>
          <a:r>
            <a:rPr lang="en-US" dirty="0" err="1" smtClean="0"/>
            <a:t>Config</a:t>
          </a:r>
          <a:r>
            <a:rPr lang="en-US" dirty="0" smtClean="0"/>
            <a:t> Tables</a:t>
          </a:r>
          <a:endParaRPr lang="en-US" dirty="0"/>
        </a:p>
      </dgm:t>
    </dgm:pt>
    <dgm:pt modelId="{A2C2A203-1CB2-4894-830C-4339D41EE3B7}" type="parTrans" cxnId="{62996D5F-3B97-42A1-A177-DC29BE3DDDB4}">
      <dgm:prSet/>
      <dgm:spPr/>
      <dgm:t>
        <a:bodyPr/>
        <a:lstStyle/>
        <a:p>
          <a:endParaRPr lang="en-US"/>
        </a:p>
      </dgm:t>
    </dgm:pt>
    <dgm:pt modelId="{CBA2D624-A743-4067-AD52-27493D3F3332}" type="sibTrans" cxnId="{62996D5F-3B97-42A1-A177-DC29BE3DDDB4}">
      <dgm:prSet/>
      <dgm:spPr/>
      <dgm:t>
        <a:bodyPr/>
        <a:lstStyle/>
        <a:p>
          <a:endParaRPr lang="en-US"/>
        </a:p>
      </dgm:t>
    </dgm:pt>
    <dgm:pt modelId="{22C43A56-5656-4A3D-9066-A089DB7AF6B0}" type="pres">
      <dgm:prSet presAssocID="{20C9E715-0556-4C38-9F8E-1C2F23A7CA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2D7F04-4735-4A0B-A0AF-33276040DA65}" type="pres">
      <dgm:prSet presAssocID="{20C9E715-0556-4C38-9F8E-1C2F23A7CA15}" presName="tSp" presStyleCnt="0"/>
      <dgm:spPr/>
    </dgm:pt>
    <dgm:pt modelId="{29F2D057-1D28-429C-A578-BFF8C59DFD47}" type="pres">
      <dgm:prSet presAssocID="{20C9E715-0556-4C38-9F8E-1C2F23A7CA15}" presName="bSp" presStyleCnt="0"/>
      <dgm:spPr/>
    </dgm:pt>
    <dgm:pt modelId="{7AA4DF36-B88D-4818-A909-71D7690E715A}" type="pres">
      <dgm:prSet presAssocID="{20C9E715-0556-4C38-9F8E-1C2F23A7CA15}" presName="process" presStyleCnt="0"/>
      <dgm:spPr/>
    </dgm:pt>
    <dgm:pt modelId="{E4761FD5-89B7-41D1-A9EF-7383CDE94D69}" type="pres">
      <dgm:prSet presAssocID="{A40A7C0D-D37C-494C-B17B-354DB5DCD8FF}" presName="composite1" presStyleCnt="0"/>
      <dgm:spPr/>
    </dgm:pt>
    <dgm:pt modelId="{96115244-5699-430E-B29F-2EB1E079DE83}" type="pres">
      <dgm:prSet presAssocID="{A40A7C0D-D37C-494C-B17B-354DB5DCD8FF}" presName="dummyNode1" presStyleLbl="node1" presStyleIdx="0" presStyleCnt="3"/>
      <dgm:spPr/>
    </dgm:pt>
    <dgm:pt modelId="{02064339-105F-4E06-880B-D44C4653BC00}" type="pres">
      <dgm:prSet presAssocID="{A40A7C0D-D37C-494C-B17B-354DB5DCD8FF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048F70-0EC8-479C-90D9-F28FA4D0D70C}" type="pres">
      <dgm:prSet presAssocID="{A40A7C0D-D37C-494C-B17B-354DB5DCD8FF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D1320-9087-4D90-BFF0-609DF6C3741A}" type="pres">
      <dgm:prSet presAssocID="{A40A7C0D-D37C-494C-B17B-354DB5DCD8FF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5D36FD-714D-4F79-9018-B85EB06F0AC9}" type="pres">
      <dgm:prSet presAssocID="{A40A7C0D-D37C-494C-B17B-354DB5DCD8FF}" presName="connSite1" presStyleCnt="0"/>
      <dgm:spPr/>
    </dgm:pt>
    <dgm:pt modelId="{FA8845C4-6224-4269-B353-47D63DBE6762}" type="pres">
      <dgm:prSet presAssocID="{56DF3530-2C1B-4CA6-90D7-86998032CBBF}" presName="Name9" presStyleLbl="sibTrans2D1" presStyleIdx="0" presStyleCnt="2"/>
      <dgm:spPr/>
      <dgm:t>
        <a:bodyPr/>
        <a:lstStyle/>
        <a:p>
          <a:endParaRPr lang="en-US"/>
        </a:p>
      </dgm:t>
    </dgm:pt>
    <dgm:pt modelId="{D38DEDCC-49DF-4390-9220-9E7D7D5A691A}" type="pres">
      <dgm:prSet presAssocID="{ECADC622-0657-49C9-AFFF-B7AF18D58AE6}" presName="composite2" presStyleCnt="0"/>
      <dgm:spPr/>
    </dgm:pt>
    <dgm:pt modelId="{4A951FD3-7C70-43F4-AFA2-10D13DD1DCBA}" type="pres">
      <dgm:prSet presAssocID="{ECADC622-0657-49C9-AFFF-B7AF18D58AE6}" presName="dummyNode2" presStyleLbl="node1" presStyleIdx="0" presStyleCnt="3"/>
      <dgm:spPr/>
    </dgm:pt>
    <dgm:pt modelId="{DD2D962F-5474-427A-A4DB-282E6D78CE64}" type="pres">
      <dgm:prSet presAssocID="{ECADC622-0657-49C9-AFFF-B7AF18D58AE6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2DBC6-87BA-4448-85C5-7FB7BD39D024}" type="pres">
      <dgm:prSet presAssocID="{ECADC622-0657-49C9-AFFF-B7AF18D58AE6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64DAF-7E48-4C3C-A7AE-8D4E616B8933}" type="pres">
      <dgm:prSet presAssocID="{ECADC622-0657-49C9-AFFF-B7AF18D58AE6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74C39-3356-4D51-BCE3-448E6AB4DAE4}" type="pres">
      <dgm:prSet presAssocID="{ECADC622-0657-49C9-AFFF-B7AF18D58AE6}" presName="connSite2" presStyleCnt="0"/>
      <dgm:spPr/>
    </dgm:pt>
    <dgm:pt modelId="{238117FC-6E5D-42A6-9915-239CF170D427}" type="pres">
      <dgm:prSet presAssocID="{16CB53BF-7217-44B6-9363-49E431FDBB58}" presName="Name18" presStyleLbl="sibTrans2D1" presStyleIdx="1" presStyleCnt="2"/>
      <dgm:spPr/>
      <dgm:t>
        <a:bodyPr/>
        <a:lstStyle/>
        <a:p>
          <a:endParaRPr lang="en-US"/>
        </a:p>
      </dgm:t>
    </dgm:pt>
    <dgm:pt modelId="{DE773382-F07D-4DCE-AA37-41A589622682}" type="pres">
      <dgm:prSet presAssocID="{2059B909-9B0A-4E2C-8EE4-E174BF7D0522}" presName="composite1" presStyleCnt="0"/>
      <dgm:spPr/>
    </dgm:pt>
    <dgm:pt modelId="{F70108DA-4FF7-453E-8E37-0298B002A7C5}" type="pres">
      <dgm:prSet presAssocID="{2059B909-9B0A-4E2C-8EE4-E174BF7D0522}" presName="dummyNode1" presStyleLbl="node1" presStyleIdx="1" presStyleCnt="3"/>
      <dgm:spPr/>
    </dgm:pt>
    <dgm:pt modelId="{61490A74-30FE-4249-919F-54BDB5284E87}" type="pres">
      <dgm:prSet presAssocID="{2059B909-9B0A-4E2C-8EE4-E174BF7D0522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10DA3-12F8-47C6-980A-14A11F13782B}" type="pres">
      <dgm:prSet presAssocID="{2059B909-9B0A-4E2C-8EE4-E174BF7D0522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7AEFA-8544-460E-BFF4-2C51B4113EBB}" type="pres">
      <dgm:prSet presAssocID="{2059B909-9B0A-4E2C-8EE4-E174BF7D0522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846D3-C99D-41E6-9E82-F7A0BE6FD0BA}" type="pres">
      <dgm:prSet presAssocID="{2059B909-9B0A-4E2C-8EE4-E174BF7D0522}" presName="connSite1" presStyleCnt="0"/>
      <dgm:spPr/>
    </dgm:pt>
  </dgm:ptLst>
  <dgm:cxnLst>
    <dgm:cxn modelId="{A1FCE4A1-920A-4C4F-900E-B9BDB15FB9F4}" srcId="{20C9E715-0556-4C38-9F8E-1C2F23A7CA15}" destId="{2059B909-9B0A-4E2C-8EE4-E174BF7D0522}" srcOrd="2" destOrd="0" parTransId="{EB41844C-F9FD-46BD-9944-CC1791359D8D}" sibTransId="{BD9F1C58-E375-4415-B63E-43D0808E6C4E}"/>
    <dgm:cxn modelId="{7C6D1164-2BA7-4DC5-BD77-0ED8561A5726}" type="presOf" srcId="{DEF0F255-5130-4CC4-9035-3639BEBD0084}" destId="{DD2D962F-5474-427A-A4DB-282E6D78CE64}" srcOrd="0" destOrd="1" presId="urn:microsoft.com/office/officeart/2005/8/layout/hProcess4"/>
    <dgm:cxn modelId="{F301A5BB-B4AB-40B1-A2EC-A3F646FD90D4}" type="presOf" srcId="{74EAD7F8-62CC-4B68-98B7-F5EE28786D7D}" destId="{DD2D962F-5474-427A-A4DB-282E6D78CE64}" srcOrd="0" destOrd="0" presId="urn:microsoft.com/office/officeart/2005/8/layout/hProcess4"/>
    <dgm:cxn modelId="{08B17AE8-4744-45C7-8E65-651B81953617}" type="presOf" srcId="{3F67021F-84F1-4C1B-9926-409DC7F8188E}" destId="{83048F70-0EC8-479C-90D9-F28FA4D0D70C}" srcOrd="1" destOrd="0" presId="urn:microsoft.com/office/officeart/2005/8/layout/hProcess4"/>
    <dgm:cxn modelId="{B507349A-6BAA-4796-9D22-F3FCB89E4E29}" srcId="{A40A7C0D-D37C-494C-B17B-354DB5DCD8FF}" destId="{3F67021F-84F1-4C1B-9926-409DC7F8188E}" srcOrd="0" destOrd="0" parTransId="{84AFD271-8C29-4D10-9698-E766E33637D9}" sibTransId="{69691160-E849-4908-A1EF-C2BCAADAC922}"/>
    <dgm:cxn modelId="{7D8782A3-716E-4221-9070-BFC8C6C31E88}" type="presOf" srcId="{AB1574FB-6E2E-46F6-86EC-086982278893}" destId="{61490A74-30FE-4249-919F-54BDB5284E87}" srcOrd="0" destOrd="0" presId="urn:microsoft.com/office/officeart/2005/8/layout/hProcess4"/>
    <dgm:cxn modelId="{61F8E6C8-BF57-460D-8041-E0B438D9CF82}" srcId="{2059B909-9B0A-4E2C-8EE4-E174BF7D0522}" destId="{AB1574FB-6E2E-46F6-86EC-086982278893}" srcOrd="0" destOrd="0" parTransId="{64B64874-6AB3-4FAC-8FFC-D1E27E392E4F}" sibTransId="{2DB01B51-7852-491F-80CA-E1495EF69449}"/>
    <dgm:cxn modelId="{C98ED126-8C88-488D-95E5-6A235AC29C2A}" type="presOf" srcId="{74EAD7F8-62CC-4B68-98B7-F5EE28786D7D}" destId="{E5A2DBC6-87BA-4448-85C5-7FB7BD39D024}" srcOrd="1" destOrd="0" presId="urn:microsoft.com/office/officeart/2005/8/layout/hProcess4"/>
    <dgm:cxn modelId="{A2A0E09D-72D6-40C4-9F10-4AD787F46AE5}" srcId="{20C9E715-0556-4C38-9F8E-1C2F23A7CA15}" destId="{A40A7C0D-D37C-494C-B17B-354DB5DCD8FF}" srcOrd="0" destOrd="0" parTransId="{276BA78D-BB05-47C9-8F2C-5FDDCF772E9E}" sibTransId="{56DF3530-2C1B-4CA6-90D7-86998032CBBF}"/>
    <dgm:cxn modelId="{D91D5251-9614-4541-81B5-CB26BD5D2695}" srcId="{20C9E715-0556-4C38-9F8E-1C2F23A7CA15}" destId="{ECADC622-0657-49C9-AFFF-B7AF18D58AE6}" srcOrd="1" destOrd="0" parTransId="{24DCC172-CD34-4335-90FD-8B32EFDB93FF}" sibTransId="{16CB53BF-7217-44B6-9363-49E431FDBB58}"/>
    <dgm:cxn modelId="{462B0C8D-617F-40DB-94E3-9E03510BE664}" type="presOf" srcId="{2059B909-9B0A-4E2C-8EE4-E174BF7D0522}" destId="{61E7AEFA-8544-460E-BFF4-2C51B4113EBB}" srcOrd="0" destOrd="0" presId="urn:microsoft.com/office/officeart/2005/8/layout/hProcess4"/>
    <dgm:cxn modelId="{ABE31C5F-51FE-4EAD-BB17-DA43AB0D8CF3}" type="presOf" srcId="{92ADC003-5CE9-4B67-BE32-57E7DBE452BF}" destId="{83048F70-0EC8-479C-90D9-F28FA4D0D70C}" srcOrd="1" destOrd="1" presId="urn:microsoft.com/office/officeart/2005/8/layout/hProcess4"/>
    <dgm:cxn modelId="{198606FA-5003-4AAF-999F-9266B883C87C}" type="presOf" srcId="{56DF3530-2C1B-4CA6-90D7-86998032CBBF}" destId="{FA8845C4-6224-4269-B353-47D63DBE6762}" srcOrd="0" destOrd="0" presId="urn:microsoft.com/office/officeart/2005/8/layout/hProcess4"/>
    <dgm:cxn modelId="{EDC54713-4301-4938-9960-15163C1291AF}" type="presOf" srcId="{6EA828DD-7190-4729-AE3D-A59AB21E1499}" destId="{49110DA3-12F8-47C6-980A-14A11F13782B}" srcOrd="1" destOrd="1" presId="urn:microsoft.com/office/officeart/2005/8/layout/hProcess4"/>
    <dgm:cxn modelId="{52EA8F01-D383-4F18-918E-39B126AE748A}" type="presOf" srcId="{3F67021F-84F1-4C1B-9926-409DC7F8188E}" destId="{02064339-105F-4E06-880B-D44C4653BC00}" srcOrd="0" destOrd="0" presId="urn:microsoft.com/office/officeart/2005/8/layout/hProcess4"/>
    <dgm:cxn modelId="{C58C1E53-7D47-48DB-B802-6D4641A75AAE}" srcId="{2059B909-9B0A-4E2C-8EE4-E174BF7D0522}" destId="{6EA828DD-7190-4729-AE3D-A59AB21E1499}" srcOrd="1" destOrd="0" parTransId="{7C481826-D042-4DE2-AC8A-8688E57FDD83}" sibTransId="{E1B39DF3-5061-477A-A57F-BFEC6D460871}"/>
    <dgm:cxn modelId="{CFFD765C-71AD-4164-981A-7082D70EBA96}" srcId="{ECADC622-0657-49C9-AFFF-B7AF18D58AE6}" destId="{74EAD7F8-62CC-4B68-98B7-F5EE28786D7D}" srcOrd="0" destOrd="0" parTransId="{7A5A1B22-1065-4659-B787-BF5BEFBD01DD}" sibTransId="{0210B450-B30B-4D1C-AA91-F1F12FC64EFA}"/>
    <dgm:cxn modelId="{77434CEE-1CDE-41B3-BE31-E7AC6D49ED08}" type="presOf" srcId="{16CB53BF-7217-44B6-9363-49E431FDBB58}" destId="{238117FC-6E5D-42A6-9915-239CF170D427}" srcOrd="0" destOrd="0" presId="urn:microsoft.com/office/officeart/2005/8/layout/hProcess4"/>
    <dgm:cxn modelId="{E4E13E00-BB32-4002-89AD-B7D44267D7D2}" type="presOf" srcId="{6EA828DD-7190-4729-AE3D-A59AB21E1499}" destId="{61490A74-30FE-4249-919F-54BDB5284E87}" srcOrd="0" destOrd="1" presId="urn:microsoft.com/office/officeart/2005/8/layout/hProcess4"/>
    <dgm:cxn modelId="{DB3573CF-4FE8-44DF-91F2-5DD93EC0650E}" type="presOf" srcId="{AB1574FB-6E2E-46F6-86EC-086982278893}" destId="{49110DA3-12F8-47C6-980A-14A11F13782B}" srcOrd="1" destOrd="0" presId="urn:microsoft.com/office/officeart/2005/8/layout/hProcess4"/>
    <dgm:cxn modelId="{FE36D408-C979-441A-9D3B-4D06700D641C}" type="presOf" srcId="{92ADC003-5CE9-4B67-BE32-57E7DBE452BF}" destId="{02064339-105F-4E06-880B-D44C4653BC00}" srcOrd="0" destOrd="1" presId="urn:microsoft.com/office/officeart/2005/8/layout/hProcess4"/>
    <dgm:cxn modelId="{1DF34143-07F6-49A3-B1DF-64209CE35E41}" type="presOf" srcId="{ECADC622-0657-49C9-AFFF-B7AF18D58AE6}" destId="{C4664DAF-7E48-4C3C-A7AE-8D4E616B8933}" srcOrd="0" destOrd="0" presId="urn:microsoft.com/office/officeart/2005/8/layout/hProcess4"/>
    <dgm:cxn modelId="{44BDCD61-8F15-49A0-AF97-F3E90F8374F7}" type="presOf" srcId="{20C9E715-0556-4C38-9F8E-1C2F23A7CA15}" destId="{22C43A56-5656-4A3D-9066-A089DB7AF6B0}" srcOrd="0" destOrd="0" presId="urn:microsoft.com/office/officeart/2005/8/layout/hProcess4"/>
    <dgm:cxn modelId="{E188C435-DEBF-4878-BFDA-357422FCA4C0}" srcId="{A40A7C0D-D37C-494C-B17B-354DB5DCD8FF}" destId="{92ADC003-5CE9-4B67-BE32-57E7DBE452BF}" srcOrd="1" destOrd="0" parTransId="{4604A1C9-0114-468B-979E-9FD4585FD3F0}" sibTransId="{5E2F9BC9-596B-47CB-B160-06C9FA82ED0B}"/>
    <dgm:cxn modelId="{F91B90FD-7909-48F1-AF21-B1CF0103B451}" type="presOf" srcId="{DEF0F255-5130-4CC4-9035-3639BEBD0084}" destId="{E5A2DBC6-87BA-4448-85C5-7FB7BD39D024}" srcOrd="1" destOrd="1" presId="urn:microsoft.com/office/officeart/2005/8/layout/hProcess4"/>
    <dgm:cxn modelId="{671227D2-A73C-4CDE-9D3C-FA4FFDABE4CB}" type="presOf" srcId="{A40A7C0D-D37C-494C-B17B-354DB5DCD8FF}" destId="{423D1320-9087-4D90-BFF0-609DF6C3741A}" srcOrd="0" destOrd="0" presId="urn:microsoft.com/office/officeart/2005/8/layout/hProcess4"/>
    <dgm:cxn modelId="{62996D5F-3B97-42A1-A177-DC29BE3DDDB4}" srcId="{ECADC622-0657-49C9-AFFF-B7AF18D58AE6}" destId="{DEF0F255-5130-4CC4-9035-3639BEBD0084}" srcOrd="1" destOrd="0" parTransId="{A2C2A203-1CB2-4894-830C-4339D41EE3B7}" sibTransId="{CBA2D624-A743-4067-AD52-27493D3F3332}"/>
    <dgm:cxn modelId="{DB25BEE0-0B34-43CA-ABA8-A36D81612394}" type="presParOf" srcId="{22C43A56-5656-4A3D-9066-A089DB7AF6B0}" destId="{352D7F04-4735-4A0B-A0AF-33276040DA65}" srcOrd="0" destOrd="0" presId="urn:microsoft.com/office/officeart/2005/8/layout/hProcess4"/>
    <dgm:cxn modelId="{D5A55369-9E60-40A1-9018-A67199E393C1}" type="presParOf" srcId="{22C43A56-5656-4A3D-9066-A089DB7AF6B0}" destId="{29F2D057-1D28-429C-A578-BFF8C59DFD47}" srcOrd="1" destOrd="0" presId="urn:microsoft.com/office/officeart/2005/8/layout/hProcess4"/>
    <dgm:cxn modelId="{27FD8E74-0374-4E41-BB58-82CD3E059F5E}" type="presParOf" srcId="{22C43A56-5656-4A3D-9066-A089DB7AF6B0}" destId="{7AA4DF36-B88D-4818-A909-71D7690E715A}" srcOrd="2" destOrd="0" presId="urn:microsoft.com/office/officeart/2005/8/layout/hProcess4"/>
    <dgm:cxn modelId="{68370942-2FB8-42BE-B399-AE467EF60A55}" type="presParOf" srcId="{7AA4DF36-B88D-4818-A909-71D7690E715A}" destId="{E4761FD5-89B7-41D1-A9EF-7383CDE94D69}" srcOrd="0" destOrd="0" presId="urn:microsoft.com/office/officeart/2005/8/layout/hProcess4"/>
    <dgm:cxn modelId="{C3E1AC1D-0FCF-41BA-813C-B34DD8CEEC85}" type="presParOf" srcId="{E4761FD5-89B7-41D1-A9EF-7383CDE94D69}" destId="{96115244-5699-430E-B29F-2EB1E079DE83}" srcOrd="0" destOrd="0" presId="urn:microsoft.com/office/officeart/2005/8/layout/hProcess4"/>
    <dgm:cxn modelId="{7333183F-02E1-43DC-89C9-6D7D0BB34D8C}" type="presParOf" srcId="{E4761FD5-89B7-41D1-A9EF-7383CDE94D69}" destId="{02064339-105F-4E06-880B-D44C4653BC00}" srcOrd="1" destOrd="0" presId="urn:microsoft.com/office/officeart/2005/8/layout/hProcess4"/>
    <dgm:cxn modelId="{C8189765-970E-4112-B58C-720B45E2C49E}" type="presParOf" srcId="{E4761FD5-89B7-41D1-A9EF-7383CDE94D69}" destId="{83048F70-0EC8-479C-90D9-F28FA4D0D70C}" srcOrd="2" destOrd="0" presId="urn:microsoft.com/office/officeart/2005/8/layout/hProcess4"/>
    <dgm:cxn modelId="{4A2E5740-1716-4A5F-8930-8ECA43A6E0DD}" type="presParOf" srcId="{E4761FD5-89B7-41D1-A9EF-7383CDE94D69}" destId="{423D1320-9087-4D90-BFF0-609DF6C3741A}" srcOrd="3" destOrd="0" presId="urn:microsoft.com/office/officeart/2005/8/layout/hProcess4"/>
    <dgm:cxn modelId="{5D46A0C1-2456-46B6-8E26-22E3731F775B}" type="presParOf" srcId="{E4761FD5-89B7-41D1-A9EF-7383CDE94D69}" destId="{055D36FD-714D-4F79-9018-B85EB06F0AC9}" srcOrd="4" destOrd="0" presId="urn:microsoft.com/office/officeart/2005/8/layout/hProcess4"/>
    <dgm:cxn modelId="{2ACC8F6C-2180-4073-BDA6-7884E7E819C5}" type="presParOf" srcId="{7AA4DF36-B88D-4818-A909-71D7690E715A}" destId="{FA8845C4-6224-4269-B353-47D63DBE6762}" srcOrd="1" destOrd="0" presId="urn:microsoft.com/office/officeart/2005/8/layout/hProcess4"/>
    <dgm:cxn modelId="{51BA9F0B-E1E5-4136-97C9-1BB05F74CC8E}" type="presParOf" srcId="{7AA4DF36-B88D-4818-A909-71D7690E715A}" destId="{D38DEDCC-49DF-4390-9220-9E7D7D5A691A}" srcOrd="2" destOrd="0" presId="urn:microsoft.com/office/officeart/2005/8/layout/hProcess4"/>
    <dgm:cxn modelId="{7A6794AE-F973-4125-B15A-4F61CC3806D8}" type="presParOf" srcId="{D38DEDCC-49DF-4390-9220-9E7D7D5A691A}" destId="{4A951FD3-7C70-43F4-AFA2-10D13DD1DCBA}" srcOrd="0" destOrd="0" presId="urn:microsoft.com/office/officeart/2005/8/layout/hProcess4"/>
    <dgm:cxn modelId="{5A8476FE-4008-47E9-B716-EE4314BBD8AC}" type="presParOf" srcId="{D38DEDCC-49DF-4390-9220-9E7D7D5A691A}" destId="{DD2D962F-5474-427A-A4DB-282E6D78CE64}" srcOrd="1" destOrd="0" presId="urn:microsoft.com/office/officeart/2005/8/layout/hProcess4"/>
    <dgm:cxn modelId="{2B14A9A1-6328-47C2-966B-4FF4B6EBAACB}" type="presParOf" srcId="{D38DEDCC-49DF-4390-9220-9E7D7D5A691A}" destId="{E5A2DBC6-87BA-4448-85C5-7FB7BD39D024}" srcOrd="2" destOrd="0" presId="urn:microsoft.com/office/officeart/2005/8/layout/hProcess4"/>
    <dgm:cxn modelId="{C4569A62-873D-41B9-A42D-A20E2C8BF09E}" type="presParOf" srcId="{D38DEDCC-49DF-4390-9220-9E7D7D5A691A}" destId="{C4664DAF-7E48-4C3C-A7AE-8D4E616B8933}" srcOrd="3" destOrd="0" presId="urn:microsoft.com/office/officeart/2005/8/layout/hProcess4"/>
    <dgm:cxn modelId="{0CA6295E-A8E3-4F68-845C-EC3361263678}" type="presParOf" srcId="{D38DEDCC-49DF-4390-9220-9E7D7D5A691A}" destId="{FDC74C39-3356-4D51-BCE3-448E6AB4DAE4}" srcOrd="4" destOrd="0" presId="urn:microsoft.com/office/officeart/2005/8/layout/hProcess4"/>
    <dgm:cxn modelId="{D3A8509A-9E51-4FB9-AFB9-E2646966D2C3}" type="presParOf" srcId="{7AA4DF36-B88D-4818-A909-71D7690E715A}" destId="{238117FC-6E5D-42A6-9915-239CF170D427}" srcOrd="3" destOrd="0" presId="urn:microsoft.com/office/officeart/2005/8/layout/hProcess4"/>
    <dgm:cxn modelId="{BBA5785E-1CD9-4C02-BE00-AE3D43AF6D45}" type="presParOf" srcId="{7AA4DF36-B88D-4818-A909-71D7690E715A}" destId="{DE773382-F07D-4DCE-AA37-41A589622682}" srcOrd="4" destOrd="0" presId="urn:microsoft.com/office/officeart/2005/8/layout/hProcess4"/>
    <dgm:cxn modelId="{76CB5000-51B2-40A0-96B3-B06B67A20F7F}" type="presParOf" srcId="{DE773382-F07D-4DCE-AA37-41A589622682}" destId="{F70108DA-4FF7-453E-8E37-0298B002A7C5}" srcOrd="0" destOrd="0" presId="urn:microsoft.com/office/officeart/2005/8/layout/hProcess4"/>
    <dgm:cxn modelId="{BBCC8E94-11E3-4054-957A-7D1DADC24EC1}" type="presParOf" srcId="{DE773382-F07D-4DCE-AA37-41A589622682}" destId="{61490A74-30FE-4249-919F-54BDB5284E87}" srcOrd="1" destOrd="0" presId="urn:microsoft.com/office/officeart/2005/8/layout/hProcess4"/>
    <dgm:cxn modelId="{8232DB5F-DCCE-461D-A33A-21E626E62D40}" type="presParOf" srcId="{DE773382-F07D-4DCE-AA37-41A589622682}" destId="{49110DA3-12F8-47C6-980A-14A11F13782B}" srcOrd="2" destOrd="0" presId="urn:microsoft.com/office/officeart/2005/8/layout/hProcess4"/>
    <dgm:cxn modelId="{25256707-5D4F-40FC-8DC3-A351A0D87E5D}" type="presParOf" srcId="{DE773382-F07D-4DCE-AA37-41A589622682}" destId="{61E7AEFA-8544-460E-BFF4-2C51B4113EBB}" srcOrd="3" destOrd="0" presId="urn:microsoft.com/office/officeart/2005/8/layout/hProcess4"/>
    <dgm:cxn modelId="{BEBA49FF-079F-47A1-AB78-C7BAD992D5D9}" type="presParOf" srcId="{DE773382-F07D-4DCE-AA37-41A589622682}" destId="{E90846D3-C99D-41E6-9E82-F7A0BE6FD0B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C9E715-0556-4C38-9F8E-1C2F23A7CA15}" type="doc">
      <dgm:prSet loTypeId="urn:microsoft.com/office/officeart/2005/8/layout/hProcess4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40A7C0D-D37C-494C-B17B-354DB5DCD8FF}">
      <dgm:prSet phldrT="[Text]"/>
      <dgm:spPr>
        <a:ln>
          <a:solidFill>
            <a:srgbClr val="C00000"/>
          </a:solidFill>
        </a:ln>
      </dgm:spPr>
      <dgm:t>
        <a:bodyPr/>
        <a:lstStyle/>
        <a:p>
          <a:r>
            <a:rPr lang="en-US" dirty="0" smtClean="0"/>
            <a:t>OLTP -&gt; OWS</a:t>
          </a:r>
          <a:endParaRPr lang="en-US" dirty="0"/>
        </a:p>
      </dgm:t>
    </dgm:pt>
    <dgm:pt modelId="{276BA78D-BB05-47C9-8F2C-5FDDCF772E9E}" type="parTrans" cxnId="{A2A0E09D-72D6-40C4-9F10-4AD787F46AE5}">
      <dgm:prSet/>
      <dgm:spPr/>
      <dgm:t>
        <a:bodyPr/>
        <a:lstStyle/>
        <a:p>
          <a:endParaRPr lang="en-US"/>
        </a:p>
      </dgm:t>
    </dgm:pt>
    <dgm:pt modelId="{56DF3530-2C1B-4CA6-90D7-86998032CBBF}" type="sibTrans" cxnId="{A2A0E09D-72D6-40C4-9F10-4AD787F46AE5}">
      <dgm:prSet/>
      <dgm:spPr/>
      <dgm:t>
        <a:bodyPr/>
        <a:lstStyle/>
        <a:p>
          <a:endParaRPr lang="en-US"/>
        </a:p>
      </dgm:t>
    </dgm:pt>
    <dgm:pt modelId="{3F67021F-84F1-4C1B-9926-409DC7F8188E}">
      <dgm:prSet phldrT="[Text]"/>
      <dgm:spPr>
        <a:solidFill>
          <a:srgbClr val="FF5757">
            <a:alpha val="89804"/>
          </a:srgbClr>
        </a:solidFill>
        <a:ln>
          <a:solidFill>
            <a:srgbClr val="C00000"/>
          </a:solidFill>
        </a:ln>
      </dgm:spPr>
      <dgm:t>
        <a:bodyPr/>
        <a:lstStyle/>
        <a:p>
          <a:r>
            <a:rPr lang="en-US" dirty="0" smtClean="0"/>
            <a:t>Row Counts</a:t>
          </a:r>
          <a:endParaRPr lang="en-US" dirty="0"/>
        </a:p>
      </dgm:t>
    </dgm:pt>
    <dgm:pt modelId="{84AFD271-8C29-4D10-9698-E766E33637D9}" type="parTrans" cxnId="{B507349A-6BAA-4796-9D22-F3FCB89E4E29}">
      <dgm:prSet/>
      <dgm:spPr/>
      <dgm:t>
        <a:bodyPr/>
        <a:lstStyle/>
        <a:p>
          <a:endParaRPr lang="en-US"/>
        </a:p>
      </dgm:t>
    </dgm:pt>
    <dgm:pt modelId="{69691160-E849-4908-A1EF-C2BCAADAC922}" type="sibTrans" cxnId="{B507349A-6BAA-4796-9D22-F3FCB89E4E29}">
      <dgm:prSet/>
      <dgm:spPr/>
      <dgm:t>
        <a:bodyPr/>
        <a:lstStyle/>
        <a:p>
          <a:endParaRPr lang="en-US"/>
        </a:p>
      </dgm:t>
    </dgm:pt>
    <dgm:pt modelId="{92ADC003-5CE9-4B67-BE32-57E7DBE452BF}">
      <dgm:prSet phldrT="[Text]"/>
      <dgm:spPr>
        <a:solidFill>
          <a:srgbClr val="FF5757">
            <a:alpha val="89804"/>
          </a:srgbClr>
        </a:solidFill>
        <a:ln>
          <a:solidFill>
            <a:srgbClr val="C00000"/>
          </a:solidFill>
        </a:ln>
      </dgm:spPr>
      <dgm:t>
        <a:bodyPr/>
        <a:lstStyle/>
        <a:p>
          <a:r>
            <a:rPr lang="en-US" dirty="0" smtClean="0"/>
            <a:t>Monetary Amounts</a:t>
          </a:r>
          <a:endParaRPr lang="en-US" dirty="0"/>
        </a:p>
      </dgm:t>
    </dgm:pt>
    <dgm:pt modelId="{4604A1C9-0114-468B-979E-9FD4585FD3F0}" type="parTrans" cxnId="{E188C435-DEBF-4878-BFDA-357422FCA4C0}">
      <dgm:prSet/>
      <dgm:spPr/>
      <dgm:t>
        <a:bodyPr/>
        <a:lstStyle/>
        <a:p>
          <a:endParaRPr lang="en-US"/>
        </a:p>
      </dgm:t>
    </dgm:pt>
    <dgm:pt modelId="{5E2F9BC9-596B-47CB-B160-06C9FA82ED0B}" type="sibTrans" cxnId="{E188C435-DEBF-4878-BFDA-357422FCA4C0}">
      <dgm:prSet/>
      <dgm:spPr/>
      <dgm:t>
        <a:bodyPr/>
        <a:lstStyle/>
        <a:p>
          <a:endParaRPr lang="en-US"/>
        </a:p>
      </dgm:t>
    </dgm:pt>
    <dgm:pt modelId="{ECADC622-0657-49C9-AFFF-B7AF18D58AE6}">
      <dgm:prSet phldrT="[Text]"/>
      <dgm:spPr>
        <a:ln>
          <a:solidFill>
            <a:srgbClr val="C00000"/>
          </a:solidFill>
        </a:ln>
      </dgm:spPr>
      <dgm:t>
        <a:bodyPr/>
        <a:lstStyle/>
        <a:p>
          <a:r>
            <a:rPr lang="en-US" dirty="0" smtClean="0"/>
            <a:t>OWS -&gt; MDW</a:t>
          </a:r>
          <a:endParaRPr lang="en-US" dirty="0"/>
        </a:p>
      </dgm:t>
    </dgm:pt>
    <dgm:pt modelId="{24DCC172-CD34-4335-90FD-8B32EFDB93FF}" type="parTrans" cxnId="{D91D5251-9614-4541-81B5-CB26BD5D2695}">
      <dgm:prSet/>
      <dgm:spPr/>
      <dgm:t>
        <a:bodyPr/>
        <a:lstStyle/>
        <a:p>
          <a:endParaRPr lang="en-US"/>
        </a:p>
      </dgm:t>
    </dgm:pt>
    <dgm:pt modelId="{16CB53BF-7217-44B6-9363-49E431FDBB58}" type="sibTrans" cxnId="{D91D5251-9614-4541-81B5-CB26BD5D2695}">
      <dgm:prSet/>
      <dgm:spPr/>
      <dgm:t>
        <a:bodyPr/>
        <a:lstStyle/>
        <a:p>
          <a:endParaRPr lang="en-US"/>
        </a:p>
      </dgm:t>
    </dgm:pt>
    <dgm:pt modelId="{74EAD7F8-62CC-4B68-98B7-F5EE28786D7D}">
      <dgm:prSet phldrT="[Text]"/>
      <dgm:spPr>
        <a:solidFill>
          <a:srgbClr val="FF5757">
            <a:alpha val="90000"/>
          </a:srgbClr>
        </a:solidFill>
        <a:ln>
          <a:solidFill>
            <a:srgbClr val="C00000"/>
          </a:solidFill>
        </a:ln>
      </dgm:spPr>
      <dgm:t>
        <a:bodyPr/>
        <a:lstStyle/>
        <a:p>
          <a:r>
            <a:rPr lang="en-US" dirty="0" smtClean="0"/>
            <a:t>Facts vs. Trans Tables</a:t>
          </a:r>
          <a:endParaRPr lang="en-US" dirty="0"/>
        </a:p>
      </dgm:t>
    </dgm:pt>
    <dgm:pt modelId="{7A5A1B22-1065-4659-B787-BF5BEFBD01DD}" type="parTrans" cxnId="{CFFD765C-71AD-4164-981A-7082D70EBA96}">
      <dgm:prSet/>
      <dgm:spPr/>
      <dgm:t>
        <a:bodyPr/>
        <a:lstStyle/>
        <a:p>
          <a:endParaRPr lang="en-US"/>
        </a:p>
      </dgm:t>
    </dgm:pt>
    <dgm:pt modelId="{0210B450-B30B-4D1C-AA91-F1F12FC64EFA}" type="sibTrans" cxnId="{CFFD765C-71AD-4164-981A-7082D70EBA96}">
      <dgm:prSet/>
      <dgm:spPr/>
      <dgm:t>
        <a:bodyPr/>
        <a:lstStyle/>
        <a:p>
          <a:endParaRPr lang="en-US"/>
        </a:p>
      </dgm:t>
    </dgm:pt>
    <dgm:pt modelId="{2059B909-9B0A-4E2C-8EE4-E174BF7D0522}">
      <dgm:prSet phldrT="[Text]"/>
      <dgm:spPr/>
      <dgm:t>
        <a:bodyPr/>
        <a:lstStyle/>
        <a:p>
          <a:r>
            <a:rPr lang="en-US" dirty="0" smtClean="0"/>
            <a:t>MDW -&gt; MDW</a:t>
          </a:r>
          <a:endParaRPr lang="en-US" dirty="0"/>
        </a:p>
      </dgm:t>
    </dgm:pt>
    <dgm:pt modelId="{EB41844C-F9FD-46BD-9944-CC1791359D8D}" type="parTrans" cxnId="{A1FCE4A1-920A-4C4F-900E-B9BDB15FB9F4}">
      <dgm:prSet/>
      <dgm:spPr/>
      <dgm:t>
        <a:bodyPr/>
        <a:lstStyle/>
        <a:p>
          <a:endParaRPr lang="en-US"/>
        </a:p>
      </dgm:t>
    </dgm:pt>
    <dgm:pt modelId="{BD9F1C58-E375-4415-B63E-43D0808E6C4E}" type="sibTrans" cxnId="{A1FCE4A1-920A-4C4F-900E-B9BDB15FB9F4}">
      <dgm:prSet/>
      <dgm:spPr/>
      <dgm:t>
        <a:bodyPr/>
        <a:lstStyle/>
        <a:p>
          <a:endParaRPr lang="en-US"/>
        </a:p>
      </dgm:t>
    </dgm:pt>
    <dgm:pt modelId="{AB1574FB-6E2E-46F6-86EC-086982278893}">
      <dgm:prSet phldrT="[Text]"/>
      <dgm:spPr/>
      <dgm:t>
        <a:bodyPr/>
        <a:lstStyle/>
        <a:p>
          <a:r>
            <a:rPr lang="en-US" dirty="0" smtClean="0"/>
            <a:t>Summary </a:t>
          </a:r>
          <a:r>
            <a:rPr lang="en-US" dirty="0" err="1" smtClean="0"/>
            <a:t>vs</a:t>
          </a:r>
          <a:r>
            <a:rPr lang="en-US" dirty="0" smtClean="0"/>
            <a:t> Detail Tables</a:t>
          </a:r>
          <a:endParaRPr lang="en-US" dirty="0"/>
        </a:p>
      </dgm:t>
    </dgm:pt>
    <dgm:pt modelId="{64B64874-6AB3-4FAC-8FFC-D1E27E392E4F}" type="parTrans" cxnId="{61F8E6C8-BF57-460D-8041-E0B438D9CF82}">
      <dgm:prSet/>
      <dgm:spPr/>
      <dgm:t>
        <a:bodyPr/>
        <a:lstStyle/>
        <a:p>
          <a:endParaRPr lang="en-US"/>
        </a:p>
      </dgm:t>
    </dgm:pt>
    <dgm:pt modelId="{2DB01B51-7852-491F-80CA-E1495EF69449}" type="sibTrans" cxnId="{61F8E6C8-BF57-460D-8041-E0B438D9CF82}">
      <dgm:prSet/>
      <dgm:spPr/>
      <dgm:t>
        <a:bodyPr/>
        <a:lstStyle/>
        <a:p>
          <a:endParaRPr lang="en-US"/>
        </a:p>
      </dgm:t>
    </dgm:pt>
    <dgm:pt modelId="{6EA828DD-7190-4729-AE3D-A59AB21E1499}">
      <dgm:prSet phldrT="[Text]"/>
      <dgm:spPr/>
      <dgm:t>
        <a:bodyPr/>
        <a:lstStyle/>
        <a:p>
          <a:r>
            <a:rPr lang="en-US" dirty="0" smtClean="0"/>
            <a:t>Monetary Amounts</a:t>
          </a:r>
          <a:endParaRPr lang="en-US" dirty="0"/>
        </a:p>
      </dgm:t>
    </dgm:pt>
    <dgm:pt modelId="{7C481826-D042-4DE2-AC8A-8688E57FDD83}" type="parTrans" cxnId="{C58C1E53-7D47-48DB-B802-6D4641A75AAE}">
      <dgm:prSet/>
      <dgm:spPr/>
      <dgm:t>
        <a:bodyPr/>
        <a:lstStyle/>
        <a:p>
          <a:endParaRPr lang="en-US"/>
        </a:p>
      </dgm:t>
    </dgm:pt>
    <dgm:pt modelId="{E1B39DF3-5061-477A-A57F-BFEC6D460871}" type="sibTrans" cxnId="{C58C1E53-7D47-48DB-B802-6D4641A75AAE}">
      <dgm:prSet/>
      <dgm:spPr/>
      <dgm:t>
        <a:bodyPr/>
        <a:lstStyle/>
        <a:p>
          <a:endParaRPr lang="en-US"/>
        </a:p>
      </dgm:t>
    </dgm:pt>
    <dgm:pt modelId="{DEF0F255-5130-4CC4-9035-3639BEBD0084}">
      <dgm:prSet phldrT="[Text]"/>
      <dgm:spPr>
        <a:solidFill>
          <a:srgbClr val="FF5757">
            <a:alpha val="90000"/>
          </a:srgbClr>
        </a:solidFill>
        <a:ln>
          <a:solidFill>
            <a:srgbClr val="C00000"/>
          </a:solidFill>
        </a:ln>
      </dgm:spPr>
      <dgm:t>
        <a:bodyPr/>
        <a:lstStyle/>
        <a:p>
          <a:r>
            <a:rPr lang="en-US" dirty="0" smtClean="0"/>
            <a:t>Dimension vs. </a:t>
          </a:r>
          <a:r>
            <a:rPr lang="en-US" dirty="0" err="1" smtClean="0"/>
            <a:t>Config</a:t>
          </a:r>
          <a:r>
            <a:rPr lang="en-US" dirty="0" smtClean="0"/>
            <a:t> Tables</a:t>
          </a:r>
          <a:endParaRPr lang="en-US" dirty="0"/>
        </a:p>
      </dgm:t>
    </dgm:pt>
    <dgm:pt modelId="{A2C2A203-1CB2-4894-830C-4339D41EE3B7}" type="parTrans" cxnId="{62996D5F-3B97-42A1-A177-DC29BE3DDDB4}">
      <dgm:prSet/>
      <dgm:spPr/>
      <dgm:t>
        <a:bodyPr/>
        <a:lstStyle/>
        <a:p>
          <a:endParaRPr lang="en-US"/>
        </a:p>
      </dgm:t>
    </dgm:pt>
    <dgm:pt modelId="{CBA2D624-A743-4067-AD52-27493D3F3332}" type="sibTrans" cxnId="{62996D5F-3B97-42A1-A177-DC29BE3DDDB4}">
      <dgm:prSet/>
      <dgm:spPr/>
      <dgm:t>
        <a:bodyPr/>
        <a:lstStyle/>
        <a:p>
          <a:endParaRPr lang="en-US"/>
        </a:p>
      </dgm:t>
    </dgm:pt>
    <dgm:pt modelId="{22C43A56-5656-4A3D-9066-A089DB7AF6B0}" type="pres">
      <dgm:prSet presAssocID="{20C9E715-0556-4C38-9F8E-1C2F23A7CA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2D7F04-4735-4A0B-A0AF-33276040DA65}" type="pres">
      <dgm:prSet presAssocID="{20C9E715-0556-4C38-9F8E-1C2F23A7CA15}" presName="tSp" presStyleCnt="0"/>
      <dgm:spPr/>
    </dgm:pt>
    <dgm:pt modelId="{29F2D057-1D28-429C-A578-BFF8C59DFD47}" type="pres">
      <dgm:prSet presAssocID="{20C9E715-0556-4C38-9F8E-1C2F23A7CA15}" presName="bSp" presStyleCnt="0"/>
      <dgm:spPr/>
    </dgm:pt>
    <dgm:pt modelId="{7AA4DF36-B88D-4818-A909-71D7690E715A}" type="pres">
      <dgm:prSet presAssocID="{20C9E715-0556-4C38-9F8E-1C2F23A7CA15}" presName="process" presStyleCnt="0"/>
      <dgm:spPr/>
    </dgm:pt>
    <dgm:pt modelId="{E4761FD5-89B7-41D1-A9EF-7383CDE94D69}" type="pres">
      <dgm:prSet presAssocID="{A40A7C0D-D37C-494C-B17B-354DB5DCD8FF}" presName="composite1" presStyleCnt="0"/>
      <dgm:spPr/>
    </dgm:pt>
    <dgm:pt modelId="{96115244-5699-430E-B29F-2EB1E079DE83}" type="pres">
      <dgm:prSet presAssocID="{A40A7C0D-D37C-494C-B17B-354DB5DCD8FF}" presName="dummyNode1" presStyleLbl="node1" presStyleIdx="0" presStyleCnt="3"/>
      <dgm:spPr/>
    </dgm:pt>
    <dgm:pt modelId="{02064339-105F-4E06-880B-D44C4653BC00}" type="pres">
      <dgm:prSet presAssocID="{A40A7C0D-D37C-494C-B17B-354DB5DCD8FF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048F70-0EC8-479C-90D9-F28FA4D0D70C}" type="pres">
      <dgm:prSet presAssocID="{A40A7C0D-D37C-494C-B17B-354DB5DCD8FF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D1320-9087-4D90-BFF0-609DF6C3741A}" type="pres">
      <dgm:prSet presAssocID="{A40A7C0D-D37C-494C-B17B-354DB5DCD8FF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5D36FD-714D-4F79-9018-B85EB06F0AC9}" type="pres">
      <dgm:prSet presAssocID="{A40A7C0D-D37C-494C-B17B-354DB5DCD8FF}" presName="connSite1" presStyleCnt="0"/>
      <dgm:spPr/>
    </dgm:pt>
    <dgm:pt modelId="{FA8845C4-6224-4269-B353-47D63DBE6762}" type="pres">
      <dgm:prSet presAssocID="{56DF3530-2C1B-4CA6-90D7-86998032CBBF}" presName="Name9" presStyleLbl="sibTrans2D1" presStyleIdx="0" presStyleCnt="2"/>
      <dgm:spPr/>
      <dgm:t>
        <a:bodyPr/>
        <a:lstStyle/>
        <a:p>
          <a:endParaRPr lang="en-US"/>
        </a:p>
      </dgm:t>
    </dgm:pt>
    <dgm:pt modelId="{D38DEDCC-49DF-4390-9220-9E7D7D5A691A}" type="pres">
      <dgm:prSet presAssocID="{ECADC622-0657-49C9-AFFF-B7AF18D58AE6}" presName="composite2" presStyleCnt="0"/>
      <dgm:spPr/>
    </dgm:pt>
    <dgm:pt modelId="{4A951FD3-7C70-43F4-AFA2-10D13DD1DCBA}" type="pres">
      <dgm:prSet presAssocID="{ECADC622-0657-49C9-AFFF-B7AF18D58AE6}" presName="dummyNode2" presStyleLbl="node1" presStyleIdx="0" presStyleCnt="3"/>
      <dgm:spPr/>
    </dgm:pt>
    <dgm:pt modelId="{DD2D962F-5474-427A-A4DB-282E6D78CE64}" type="pres">
      <dgm:prSet presAssocID="{ECADC622-0657-49C9-AFFF-B7AF18D58AE6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2DBC6-87BA-4448-85C5-7FB7BD39D024}" type="pres">
      <dgm:prSet presAssocID="{ECADC622-0657-49C9-AFFF-B7AF18D58AE6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64DAF-7E48-4C3C-A7AE-8D4E616B8933}" type="pres">
      <dgm:prSet presAssocID="{ECADC622-0657-49C9-AFFF-B7AF18D58AE6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74C39-3356-4D51-BCE3-448E6AB4DAE4}" type="pres">
      <dgm:prSet presAssocID="{ECADC622-0657-49C9-AFFF-B7AF18D58AE6}" presName="connSite2" presStyleCnt="0"/>
      <dgm:spPr/>
    </dgm:pt>
    <dgm:pt modelId="{238117FC-6E5D-42A6-9915-239CF170D427}" type="pres">
      <dgm:prSet presAssocID="{16CB53BF-7217-44B6-9363-49E431FDBB58}" presName="Name18" presStyleLbl="sibTrans2D1" presStyleIdx="1" presStyleCnt="2"/>
      <dgm:spPr/>
      <dgm:t>
        <a:bodyPr/>
        <a:lstStyle/>
        <a:p>
          <a:endParaRPr lang="en-US"/>
        </a:p>
      </dgm:t>
    </dgm:pt>
    <dgm:pt modelId="{DE773382-F07D-4DCE-AA37-41A589622682}" type="pres">
      <dgm:prSet presAssocID="{2059B909-9B0A-4E2C-8EE4-E174BF7D0522}" presName="composite1" presStyleCnt="0"/>
      <dgm:spPr/>
    </dgm:pt>
    <dgm:pt modelId="{F70108DA-4FF7-453E-8E37-0298B002A7C5}" type="pres">
      <dgm:prSet presAssocID="{2059B909-9B0A-4E2C-8EE4-E174BF7D0522}" presName="dummyNode1" presStyleLbl="node1" presStyleIdx="1" presStyleCnt="3"/>
      <dgm:spPr/>
    </dgm:pt>
    <dgm:pt modelId="{61490A74-30FE-4249-919F-54BDB5284E87}" type="pres">
      <dgm:prSet presAssocID="{2059B909-9B0A-4E2C-8EE4-E174BF7D0522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10DA3-12F8-47C6-980A-14A11F13782B}" type="pres">
      <dgm:prSet presAssocID="{2059B909-9B0A-4E2C-8EE4-E174BF7D0522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7AEFA-8544-460E-BFF4-2C51B4113EBB}" type="pres">
      <dgm:prSet presAssocID="{2059B909-9B0A-4E2C-8EE4-E174BF7D0522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846D3-C99D-41E6-9E82-F7A0BE6FD0BA}" type="pres">
      <dgm:prSet presAssocID="{2059B909-9B0A-4E2C-8EE4-E174BF7D0522}" presName="connSite1" presStyleCnt="0"/>
      <dgm:spPr/>
    </dgm:pt>
  </dgm:ptLst>
  <dgm:cxnLst>
    <dgm:cxn modelId="{A1FCE4A1-920A-4C4F-900E-B9BDB15FB9F4}" srcId="{20C9E715-0556-4C38-9F8E-1C2F23A7CA15}" destId="{2059B909-9B0A-4E2C-8EE4-E174BF7D0522}" srcOrd="2" destOrd="0" parTransId="{EB41844C-F9FD-46BD-9944-CC1791359D8D}" sibTransId="{BD9F1C58-E375-4415-B63E-43D0808E6C4E}"/>
    <dgm:cxn modelId="{5BC6A98D-150D-4274-B5AC-9B7350B78F99}" type="presOf" srcId="{3F67021F-84F1-4C1B-9926-409DC7F8188E}" destId="{83048F70-0EC8-479C-90D9-F28FA4D0D70C}" srcOrd="1" destOrd="0" presId="urn:microsoft.com/office/officeart/2005/8/layout/hProcess4"/>
    <dgm:cxn modelId="{7C0806BE-56DA-454F-8880-51BA8FD1FBEC}" type="presOf" srcId="{6EA828DD-7190-4729-AE3D-A59AB21E1499}" destId="{49110DA3-12F8-47C6-980A-14A11F13782B}" srcOrd="1" destOrd="1" presId="urn:microsoft.com/office/officeart/2005/8/layout/hProcess4"/>
    <dgm:cxn modelId="{B507349A-6BAA-4796-9D22-F3FCB89E4E29}" srcId="{A40A7C0D-D37C-494C-B17B-354DB5DCD8FF}" destId="{3F67021F-84F1-4C1B-9926-409DC7F8188E}" srcOrd="0" destOrd="0" parTransId="{84AFD271-8C29-4D10-9698-E766E33637D9}" sibTransId="{69691160-E849-4908-A1EF-C2BCAADAC922}"/>
    <dgm:cxn modelId="{EADF2397-CB57-4585-857B-C76637DE8544}" type="presOf" srcId="{20C9E715-0556-4C38-9F8E-1C2F23A7CA15}" destId="{22C43A56-5656-4A3D-9066-A089DB7AF6B0}" srcOrd="0" destOrd="0" presId="urn:microsoft.com/office/officeart/2005/8/layout/hProcess4"/>
    <dgm:cxn modelId="{61F8E6C8-BF57-460D-8041-E0B438D9CF82}" srcId="{2059B909-9B0A-4E2C-8EE4-E174BF7D0522}" destId="{AB1574FB-6E2E-46F6-86EC-086982278893}" srcOrd="0" destOrd="0" parTransId="{64B64874-6AB3-4FAC-8FFC-D1E27E392E4F}" sibTransId="{2DB01B51-7852-491F-80CA-E1495EF69449}"/>
    <dgm:cxn modelId="{24E3E6EC-ED70-459D-9DA4-65F96F4AC23D}" type="presOf" srcId="{74EAD7F8-62CC-4B68-98B7-F5EE28786D7D}" destId="{E5A2DBC6-87BA-4448-85C5-7FB7BD39D024}" srcOrd="1" destOrd="0" presId="urn:microsoft.com/office/officeart/2005/8/layout/hProcess4"/>
    <dgm:cxn modelId="{53C9F165-1488-4DE6-A2A5-A28F31B9BD24}" type="presOf" srcId="{6EA828DD-7190-4729-AE3D-A59AB21E1499}" destId="{61490A74-30FE-4249-919F-54BDB5284E87}" srcOrd="0" destOrd="1" presId="urn:microsoft.com/office/officeart/2005/8/layout/hProcess4"/>
    <dgm:cxn modelId="{DDB0378E-1E94-4F99-8573-8DF46EF94264}" type="presOf" srcId="{DEF0F255-5130-4CC4-9035-3639BEBD0084}" destId="{DD2D962F-5474-427A-A4DB-282E6D78CE64}" srcOrd="0" destOrd="1" presId="urn:microsoft.com/office/officeart/2005/8/layout/hProcess4"/>
    <dgm:cxn modelId="{E285C0D1-12F4-4C75-9717-792E63C19A9A}" type="presOf" srcId="{3F67021F-84F1-4C1B-9926-409DC7F8188E}" destId="{02064339-105F-4E06-880B-D44C4653BC00}" srcOrd="0" destOrd="0" presId="urn:microsoft.com/office/officeart/2005/8/layout/hProcess4"/>
    <dgm:cxn modelId="{A176583F-BDC1-4780-A160-AF9C61B33ADA}" type="presOf" srcId="{A40A7C0D-D37C-494C-B17B-354DB5DCD8FF}" destId="{423D1320-9087-4D90-BFF0-609DF6C3741A}" srcOrd="0" destOrd="0" presId="urn:microsoft.com/office/officeart/2005/8/layout/hProcess4"/>
    <dgm:cxn modelId="{A2A0E09D-72D6-40C4-9F10-4AD787F46AE5}" srcId="{20C9E715-0556-4C38-9F8E-1C2F23A7CA15}" destId="{A40A7C0D-D37C-494C-B17B-354DB5DCD8FF}" srcOrd="0" destOrd="0" parTransId="{276BA78D-BB05-47C9-8F2C-5FDDCF772E9E}" sibTransId="{56DF3530-2C1B-4CA6-90D7-86998032CBBF}"/>
    <dgm:cxn modelId="{D91D5251-9614-4541-81B5-CB26BD5D2695}" srcId="{20C9E715-0556-4C38-9F8E-1C2F23A7CA15}" destId="{ECADC622-0657-49C9-AFFF-B7AF18D58AE6}" srcOrd="1" destOrd="0" parTransId="{24DCC172-CD34-4335-90FD-8B32EFDB93FF}" sibTransId="{16CB53BF-7217-44B6-9363-49E431FDBB58}"/>
    <dgm:cxn modelId="{2C510734-307F-416F-B079-EBBF18B9BC23}" type="presOf" srcId="{92ADC003-5CE9-4B67-BE32-57E7DBE452BF}" destId="{02064339-105F-4E06-880B-D44C4653BC00}" srcOrd="0" destOrd="1" presId="urn:microsoft.com/office/officeart/2005/8/layout/hProcess4"/>
    <dgm:cxn modelId="{14B88456-0AE2-454F-BDCD-126101EE81D4}" type="presOf" srcId="{56DF3530-2C1B-4CA6-90D7-86998032CBBF}" destId="{FA8845C4-6224-4269-B353-47D63DBE6762}" srcOrd="0" destOrd="0" presId="urn:microsoft.com/office/officeart/2005/8/layout/hProcess4"/>
    <dgm:cxn modelId="{C58C1E53-7D47-48DB-B802-6D4641A75AAE}" srcId="{2059B909-9B0A-4E2C-8EE4-E174BF7D0522}" destId="{6EA828DD-7190-4729-AE3D-A59AB21E1499}" srcOrd="1" destOrd="0" parTransId="{7C481826-D042-4DE2-AC8A-8688E57FDD83}" sibTransId="{E1B39DF3-5061-477A-A57F-BFEC6D460871}"/>
    <dgm:cxn modelId="{CFFD765C-71AD-4164-981A-7082D70EBA96}" srcId="{ECADC622-0657-49C9-AFFF-B7AF18D58AE6}" destId="{74EAD7F8-62CC-4B68-98B7-F5EE28786D7D}" srcOrd="0" destOrd="0" parTransId="{7A5A1B22-1065-4659-B787-BF5BEFBD01DD}" sibTransId="{0210B450-B30B-4D1C-AA91-F1F12FC64EFA}"/>
    <dgm:cxn modelId="{292C6F8C-5CA7-4C1C-8642-19955EBDF8EF}" type="presOf" srcId="{DEF0F255-5130-4CC4-9035-3639BEBD0084}" destId="{E5A2DBC6-87BA-4448-85C5-7FB7BD39D024}" srcOrd="1" destOrd="1" presId="urn:microsoft.com/office/officeart/2005/8/layout/hProcess4"/>
    <dgm:cxn modelId="{293259F5-C7C6-40F4-A781-BE60B8993E08}" type="presOf" srcId="{74EAD7F8-62CC-4B68-98B7-F5EE28786D7D}" destId="{DD2D962F-5474-427A-A4DB-282E6D78CE64}" srcOrd="0" destOrd="0" presId="urn:microsoft.com/office/officeart/2005/8/layout/hProcess4"/>
    <dgm:cxn modelId="{9200EC78-C9C1-4A26-AF7B-0CFE3EE50571}" type="presOf" srcId="{16CB53BF-7217-44B6-9363-49E431FDBB58}" destId="{238117FC-6E5D-42A6-9915-239CF170D427}" srcOrd="0" destOrd="0" presId="urn:microsoft.com/office/officeart/2005/8/layout/hProcess4"/>
    <dgm:cxn modelId="{CFD1297A-FCB0-4D5C-BA6C-49139AD3F334}" type="presOf" srcId="{ECADC622-0657-49C9-AFFF-B7AF18D58AE6}" destId="{C4664DAF-7E48-4C3C-A7AE-8D4E616B8933}" srcOrd="0" destOrd="0" presId="urn:microsoft.com/office/officeart/2005/8/layout/hProcess4"/>
    <dgm:cxn modelId="{1B76A746-407B-4680-BEFC-37CF812C7690}" type="presOf" srcId="{AB1574FB-6E2E-46F6-86EC-086982278893}" destId="{61490A74-30FE-4249-919F-54BDB5284E87}" srcOrd="0" destOrd="0" presId="urn:microsoft.com/office/officeart/2005/8/layout/hProcess4"/>
    <dgm:cxn modelId="{E188C435-DEBF-4878-BFDA-357422FCA4C0}" srcId="{A40A7C0D-D37C-494C-B17B-354DB5DCD8FF}" destId="{92ADC003-5CE9-4B67-BE32-57E7DBE452BF}" srcOrd="1" destOrd="0" parTransId="{4604A1C9-0114-468B-979E-9FD4585FD3F0}" sibTransId="{5E2F9BC9-596B-47CB-B160-06C9FA82ED0B}"/>
    <dgm:cxn modelId="{273B9C31-E023-4F01-AE98-5347D24CF567}" type="presOf" srcId="{AB1574FB-6E2E-46F6-86EC-086982278893}" destId="{49110DA3-12F8-47C6-980A-14A11F13782B}" srcOrd="1" destOrd="0" presId="urn:microsoft.com/office/officeart/2005/8/layout/hProcess4"/>
    <dgm:cxn modelId="{E980EFE5-1860-436E-AF2B-D0A83FFDCB0C}" type="presOf" srcId="{92ADC003-5CE9-4B67-BE32-57E7DBE452BF}" destId="{83048F70-0EC8-479C-90D9-F28FA4D0D70C}" srcOrd="1" destOrd="1" presId="urn:microsoft.com/office/officeart/2005/8/layout/hProcess4"/>
    <dgm:cxn modelId="{AC319E80-33A6-4A0C-9E23-167304CAAC55}" type="presOf" srcId="{2059B909-9B0A-4E2C-8EE4-E174BF7D0522}" destId="{61E7AEFA-8544-460E-BFF4-2C51B4113EBB}" srcOrd="0" destOrd="0" presId="urn:microsoft.com/office/officeart/2005/8/layout/hProcess4"/>
    <dgm:cxn modelId="{62996D5F-3B97-42A1-A177-DC29BE3DDDB4}" srcId="{ECADC622-0657-49C9-AFFF-B7AF18D58AE6}" destId="{DEF0F255-5130-4CC4-9035-3639BEBD0084}" srcOrd="1" destOrd="0" parTransId="{A2C2A203-1CB2-4894-830C-4339D41EE3B7}" sibTransId="{CBA2D624-A743-4067-AD52-27493D3F3332}"/>
    <dgm:cxn modelId="{DA5F8F83-B4A6-4A7F-9A9B-973D6FE171CE}" type="presParOf" srcId="{22C43A56-5656-4A3D-9066-A089DB7AF6B0}" destId="{352D7F04-4735-4A0B-A0AF-33276040DA65}" srcOrd="0" destOrd="0" presId="urn:microsoft.com/office/officeart/2005/8/layout/hProcess4"/>
    <dgm:cxn modelId="{5FFFE83D-DA81-4C0A-87E7-296E361F53B8}" type="presParOf" srcId="{22C43A56-5656-4A3D-9066-A089DB7AF6B0}" destId="{29F2D057-1D28-429C-A578-BFF8C59DFD47}" srcOrd="1" destOrd="0" presId="urn:microsoft.com/office/officeart/2005/8/layout/hProcess4"/>
    <dgm:cxn modelId="{043513BB-0956-4DD8-A94D-BA0176D33F6D}" type="presParOf" srcId="{22C43A56-5656-4A3D-9066-A089DB7AF6B0}" destId="{7AA4DF36-B88D-4818-A909-71D7690E715A}" srcOrd="2" destOrd="0" presId="urn:microsoft.com/office/officeart/2005/8/layout/hProcess4"/>
    <dgm:cxn modelId="{EE278157-70AD-41E7-8AF6-98136D70D132}" type="presParOf" srcId="{7AA4DF36-B88D-4818-A909-71D7690E715A}" destId="{E4761FD5-89B7-41D1-A9EF-7383CDE94D69}" srcOrd="0" destOrd="0" presId="urn:microsoft.com/office/officeart/2005/8/layout/hProcess4"/>
    <dgm:cxn modelId="{F468C487-170D-4C6B-B7D1-455B4C0664F1}" type="presParOf" srcId="{E4761FD5-89B7-41D1-A9EF-7383CDE94D69}" destId="{96115244-5699-430E-B29F-2EB1E079DE83}" srcOrd="0" destOrd="0" presId="urn:microsoft.com/office/officeart/2005/8/layout/hProcess4"/>
    <dgm:cxn modelId="{23FCF11A-D34B-48EE-8E1E-E6DB8AE1C9D8}" type="presParOf" srcId="{E4761FD5-89B7-41D1-A9EF-7383CDE94D69}" destId="{02064339-105F-4E06-880B-D44C4653BC00}" srcOrd="1" destOrd="0" presId="urn:microsoft.com/office/officeart/2005/8/layout/hProcess4"/>
    <dgm:cxn modelId="{14B86398-F586-4341-BF1D-F9393580E6FD}" type="presParOf" srcId="{E4761FD5-89B7-41D1-A9EF-7383CDE94D69}" destId="{83048F70-0EC8-479C-90D9-F28FA4D0D70C}" srcOrd="2" destOrd="0" presId="urn:microsoft.com/office/officeart/2005/8/layout/hProcess4"/>
    <dgm:cxn modelId="{D553CC41-0BCF-457C-8E50-844DC5206E70}" type="presParOf" srcId="{E4761FD5-89B7-41D1-A9EF-7383CDE94D69}" destId="{423D1320-9087-4D90-BFF0-609DF6C3741A}" srcOrd="3" destOrd="0" presId="urn:microsoft.com/office/officeart/2005/8/layout/hProcess4"/>
    <dgm:cxn modelId="{08EB0685-C21B-4F5E-9CBE-7BE58D74E7C2}" type="presParOf" srcId="{E4761FD5-89B7-41D1-A9EF-7383CDE94D69}" destId="{055D36FD-714D-4F79-9018-B85EB06F0AC9}" srcOrd="4" destOrd="0" presId="urn:microsoft.com/office/officeart/2005/8/layout/hProcess4"/>
    <dgm:cxn modelId="{29DAA497-9FAF-4D6A-85B0-339A070244EF}" type="presParOf" srcId="{7AA4DF36-B88D-4818-A909-71D7690E715A}" destId="{FA8845C4-6224-4269-B353-47D63DBE6762}" srcOrd="1" destOrd="0" presId="urn:microsoft.com/office/officeart/2005/8/layout/hProcess4"/>
    <dgm:cxn modelId="{ADB9B28F-F649-4878-970B-3EB660986813}" type="presParOf" srcId="{7AA4DF36-B88D-4818-A909-71D7690E715A}" destId="{D38DEDCC-49DF-4390-9220-9E7D7D5A691A}" srcOrd="2" destOrd="0" presId="urn:microsoft.com/office/officeart/2005/8/layout/hProcess4"/>
    <dgm:cxn modelId="{24D0EE72-3FE5-4284-9B99-06D9BEBBE25E}" type="presParOf" srcId="{D38DEDCC-49DF-4390-9220-9E7D7D5A691A}" destId="{4A951FD3-7C70-43F4-AFA2-10D13DD1DCBA}" srcOrd="0" destOrd="0" presId="urn:microsoft.com/office/officeart/2005/8/layout/hProcess4"/>
    <dgm:cxn modelId="{B345F783-7667-4EA2-B38D-64D5EFEDE0FF}" type="presParOf" srcId="{D38DEDCC-49DF-4390-9220-9E7D7D5A691A}" destId="{DD2D962F-5474-427A-A4DB-282E6D78CE64}" srcOrd="1" destOrd="0" presId="urn:microsoft.com/office/officeart/2005/8/layout/hProcess4"/>
    <dgm:cxn modelId="{3B16CA2C-8C1A-4183-A04C-E7508253DFAC}" type="presParOf" srcId="{D38DEDCC-49DF-4390-9220-9E7D7D5A691A}" destId="{E5A2DBC6-87BA-4448-85C5-7FB7BD39D024}" srcOrd="2" destOrd="0" presId="urn:microsoft.com/office/officeart/2005/8/layout/hProcess4"/>
    <dgm:cxn modelId="{0325F953-5FE1-45B0-8072-B1978E7324A2}" type="presParOf" srcId="{D38DEDCC-49DF-4390-9220-9E7D7D5A691A}" destId="{C4664DAF-7E48-4C3C-A7AE-8D4E616B8933}" srcOrd="3" destOrd="0" presId="urn:microsoft.com/office/officeart/2005/8/layout/hProcess4"/>
    <dgm:cxn modelId="{AAA6CE57-488C-4645-AD2F-C0FBEFD3CD81}" type="presParOf" srcId="{D38DEDCC-49DF-4390-9220-9E7D7D5A691A}" destId="{FDC74C39-3356-4D51-BCE3-448E6AB4DAE4}" srcOrd="4" destOrd="0" presId="urn:microsoft.com/office/officeart/2005/8/layout/hProcess4"/>
    <dgm:cxn modelId="{0EB11C30-B588-46A5-83AB-19D37634CE47}" type="presParOf" srcId="{7AA4DF36-B88D-4818-A909-71D7690E715A}" destId="{238117FC-6E5D-42A6-9915-239CF170D427}" srcOrd="3" destOrd="0" presId="urn:microsoft.com/office/officeart/2005/8/layout/hProcess4"/>
    <dgm:cxn modelId="{5D2CD82D-22FE-40B7-B560-2946D3227931}" type="presParOf" srcId="{7AA4DF36-B88D-4818-A909-71D7690E715A}" destId="{DE773382-F07D-4DCE-AA37-41A589622682}" srcOrd="4" destOrd="0" presId="urn:microsoft.com/office/officeart/2005/8/layout/hProcess4"/>
    <dgm:cxn modelId="{D1416396-C800-4DA5-9F9B-7C7C8FF92965}" type="presParOf" srcId="{DE773382-F07D-4DCE-AA37-41A589622682}" destId="{F70108DA-4FF7-453E-8E37-0298B002A7C5}" srcOrd="0" destOrd="0" presId="urn:microsoft.com/office/officeart/2005/8/layout/hProcess4"/>
    <dgm:cxn modelId="{FAD08515-5640-4644-96AE-810D5F07B98B}" type="presParOf" srcId="{DE773382-F07D-4DCE-AA37-41A589622682}" destId="{61490A74-30FE-4249-919F-54BDB5284E87}" srcOrd="1" destOrd="0" presId="urn:microsoft.com/office/officeart/2005/8/layout/hProcess4"/>
    <dgm:cxn modelId="{857ED262-2759-4715-A8A3-44E678F43CB9}" type="presParOf" srcId="{DE773382-F07D-4DCE-AA37-41A589622682}" destId="{49110DA3-12F8-47C6-980A-14A11F13782B}" srcOrd="2" destOrd="0" presId="urn:microsoft.com/office/officeart/2005/8/layout/hProcess4"/>
    <dgm:cxn modelId="{31364CAE-E9F3-4A80-BCFB-F7BFBEA0C2C9}" type="presParOf" srcId="{DE773382-F07D-4DCE-AA37-41A589622682}" destId="{61E7AEFA-8544-460E-BFF4-2C51B4113EBB}" srcOrd="3" destOrd="0" presId="urn:microsoft.com/office/officeart/2005/8/layout/hProcess4"/>
    <dgm:cxn modelId="{80401447-EA2E-4EDF-B4E2-6FB6905E16BB}" type="presParOf" srcId="{DE773382-F07D-4DCE-AA37-41A589622682}" destId="{E90846D3-C99D-41E6-9E82-F7A0BE6FD0B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73AC31-A6B1-4E99-847D-30ED2DEF73B2}" type="doc">
      <dgm:prSet loTypeId="urn:microsoft.com/office/officeart/2005/8/layout/process2" loCatId="process" qsTypeId="urn:microsoft.com/office/officeart/2005/8/quickstyle/simple1" qsCatId="simple" csTypeId="urn:microsoft.com/office/officeart/2005/8/colors/accent2_3" csCatId="accent2" phldr="1"/>
      <dgm:spPr/>
    </dgm:pt>
    <dgm:pt modelId="{53E4A82A-B5D5-4A0E-ADA9-95F9A563F28B}">
      <dgm:prSet phldrT="[Text]"/>
      <dgm:spPr/>
      <dgm:t>
        <a:bodyPr/>
        <a:lstStyle/>
        <a:p>
          <a:r>
            <a:rPr lang="en-US" dirty="0" smtClean="0"/>
            <a:t>BI Trust</a:t>
          </a:r>
          <a:endParaRPr lang="en-US" dirty="0"/>
        </a:p>
      </dgm:t>
    </dgm:pt>
    <dgm:pt modelId="{72E7AA90-AFFB-4DEB-92DA-823943E8CD25}" type="parTrans" cxnId="{7180B37C-C63A-4C1E-B4CF-6810A1D0975B}">
      <dgm:prSet/>
      <dgm:spPr/>
      <dgm:t>
        <a:bodyPr/>
        <a:lstStyle/>
        <a:p>
          <a:endParaRPr lang="en-US"/>
        </a:p>
      </dgm:t>
    </dgm:pt>
    <dgm:pt modelId="{EF85CB00-3F8F-470A-A17E-1642ADCC180C}" type="sibTrans" cxnId="{7180B37C-C63A-4C1E-B4CF-6810A1D0975B}">
      <dgm:prSet/>
      <dgm:spPr/>
      <dgm:t>
        <a:bodyPr/>
        <a:lstStyle/>
        <a:p>
          <a:endParaRPr lang="en-US"/>
        </a:p>
      </dgm:t>
    </dgm:pt>
    <dgm:pt modelId="{B239D4A0-E7CC-4D63-A668-8C73E59A0045}">
      <dgm:prSet phldrT="[Text]"/>
      <dgm:spPr/>
      <dgm:t>
        <a:bodyPr/>
        <a:lstStyle/>
        <a:p>
          <a:r>
            <a:rPr lang="en-US" dirty="0" smtClean="0"/>
            <a:t>Strong Adoption</a:t>
          </a:r>
          <a:endParaRPr lang="en-US" dirty="0"/>
        </a:p>
      </dgm:t>
    </dgm:pt>
    <dgm:pt modelId="{D1F27C02-835A-4E78-8D25-24AAD85764BF}" type="parTrans" cxnId="{B64FECA2-DE23-4E85-8500-D5AEBE7FFA59}">
      <dgm:prSet/>
      <dgm:spPr/>
      <dgm:t>
        <a:bodyPr/>
        <a:lstStyle/>
        <a:p>
          <a:endParaRPr lang="en-US"/>
        </a:p>
      </dgm:t>
    </dgm:pt>
    <dgm:pt modelId="{C0D93270-98B8-477D-965F-D98C59CB4F4C}" type="sibTrans" cxnId="{B64FECA2-DE23-4E85-8500-D5AEBE7FFA59}">
      <dgm:prSet/>
      <dgm:spPr/>
      <dgm:t>
        <a:bodyPr/>
        <a:lstStyle/>
        <a:p>
          <a:endParaRPr lang="en-US"/>
        </a:p>
      </dgm:t>
    </dgm:pt>
    <dgm:pt modelId="{93A7DF1C-5E07-46CF-91A7-6383C66AA07A}">
      <dgm:prSet phldrT="[Text]"/>
      <dgm:spPr/>
      <dgm:t>
        <a:bodyPr/>
        <a:lstStyle/>
        <a:p>
          <a:r>
            <a:rPr lang="en-US" dirty="0" smtClean="0"/>
            <a:t>Business Outcomes</a:t>
          </a:r>
          <a:endParaRPr lang="en-US" dirty="0"/>
        </a:p>
      </dgm:t>
    </dgm:pt>
    <dgm:pt modelId="{68D94E8D-8CE2-4980-82DA-406F24A1CD16}" type="parTrans" cxnId="{CF5CDA0F-B00E-423B-AC98-AC3F2167BA4B}">
      <dgm:prSet/>
      <dgm:spPr/>
      <dgm:t>
        <a:bodyPr/>
        <a:lstStyle/>
        <a:p>
          <a:endParaRPr lang="en-US"/>
        </a:p>
      </dgm:t>
    </dgm:pt>
    <dgm:pt modelId="{8D8C05E1-B2B5-41A7-9E79-22DC66746258}" type="sibTrans" cxnId="{CF5CDA0F-B00E-423B-AC98-AC3F2167BA4B}">
      <dgm:prSet/>
      <dgm:spPr/>
      <dgm:t>
        <a:bodyPr/>
        <a:lstStyle/>
        <a:p>
          <a:endParaRPr lang="en-US"/>
        </a:p>
      </dgm:t>
    </dgm:pt>
    <dgm:pt modelId="{EAE925A7-8652-498D-A90B-4FAEF3448BCB}" type="pres">
      <dgm:prSet presAssocID="{8973AC31-A6B1-4E99-847D-30ED2DEF73B2}" presName="linearFlow" presStyleCnt="0">
        <dgm:presLayoutVars>
          <dgm:resizeHandles val="exact"/>
        </dgm:presLayoutVars>
      </dgm:prSet>
      <dgm:spPr/>
    </dgm:pt>
    <dgm:pt modelId="{054D2A9B-C89D-43F1-9F3A-CE6CDB5DDDE4}" type="pres">
      <dgm:prSet presAssocID="{53E4A82A-B5D5-4A0E-ADA9-95F9A563F28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4FA16-B7CE-45A1-A06A-58FD804B835C}" type="pres">
      <dgm:prSet presAssocID="{EF85CB00-3F8F-470A-A17E-1642ADCC180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80DE570-CA3B-4FB5-91C7-492600E0D6C6}" type="pres">
      <dgm:prSet presAssocID="{EF85CB00-3F8F-470A-A17E-1642ADCC180C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F20E6FB8-972B-4044-A356-7008D7B17A30}" type="pres">
      <dgm:prSet presAssocID="{B239D4A0-E7CC-4D63-A668-8C73E59A004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FAE6D-2BF5-442B-A25D-A2559ADE3407}" type="pres">
      <dgm:prSet presAssocID="{C0D93270-98B8-477D-965F-D98C59CB4F4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A4A88ED-455B-45A5-91BF-B22B0CDFE109}" type="pres">
      <dgm:prSet presAssocID="{C0D93270-98B8-477D-965F-D98C59CB4F4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AE0423A-6030-4397-AB35-5F49C79DF804}" type="pres">
      <dgm:prSet presAssocID="{93A7DF1C-5E07-46CF-91A7-6383C66AA07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672245-7631-497D-B5E9-A968C9DB681B}" type="presOf" srcId="{EF85CB00-3F8F-470A-A17E-1642ADCC180C}" destId="{880DE570-CA3B-4FB5-91C7-492600E0D6C6}" srcOrd="1" destOrd="0" presId="urn:microsoft.com/office/officeart/2005/8/layout/process2"/>
    <dgm:cxn modelId="{C39175BB-9191-44FD-BAA4-0706F77FC0FC}" type="presOf" srcId="{B239D4A0-E7CC-4D63-A668-8C73E59A0045}" destId="{F20E6FB8-972B-4044-A356-7008D7B17A30}" srcOrd="0" destOrd="0" presId="urn:microsoft.com/office/officeart/2005/8/layout/process2"/>
    <dgm:cxn modelId="{CF5CDA0F-B00E-423B-AC98-AC3F2167BA4B}" srcId="{8973AC31-A6B1-4E99-847D-30ED2DEF73B2}" destId="{93A7DF1C-5E07-46CF-91A7-6383C66AA07A}" srcOrd="2" destOrd="0" parTransId="{68D94E8D-8CE2-4980-82DA-406F24A1CD16}" sibTransId="{8D8C05E1-B2B5-41A7-9E79-22DC66746258}"/>
    <dgm:cxn modelId="{BB8BB191-32F6-44F0-A20D-5DAD49F566D2}" type="presOf" srcId="{EF85CB00-3F8F-470A-A17E-1642ADCC180C}" destId="{7164FA16-B7CE-45A1-A06A-58FD804B835C}" srcOrd="0" destOrd="0" presId="urn:microsoft.com/office/officeart/2005/8/layout/process2"/>
    <dgm:cxn modelId="{B64FECA2-DE23-4E85-8500-D5AEBE7FFA59}" srcId="{8973AC31-A6B1-4E99-847D-30ED2DEF73B2}" destId="{B239D4A0-E7CC-4D63-A668-8C73E59A0045}" srcOrd="1" destOrd="0" parTransId="{D1F27C02-835A-4E78-8D25-24AAD85764BF}" sibTransId="{C0D93270-98B8-477D-965F-D98C59CB4F4C}"/>
    <dgm:cxn modelId="{E2C44593-4686-4ACF-A8B7-5602E74E3E5D}" type="presOf" srcId="{C0D93270-98B8-477D-965F-D98C59CB4F4C}" destId="{B41FAE6D-2BF5-442B-A25D-A2559ADE3407}" srcOrd="0" destOrd="0" presId="urn:microsoft.com/office/officeart/2005/8/layout/process2"/>
    <dgm:cxn modelId="{7180B37C-C63A-4C1E-B4CF-6810A1D0975B}" srcId="{8973AC31-A6B1-4E99-847D-30ED2DEF73B2}" destId="{53E4A82A-B5D5-4A0E-ADA9-95F9A563F28B}" srcOrd="0" destOrd="0" parTransId="{72E7AA90-AFFB-4DEB-92DA-823943E8CD25}" sibTransId="{EF85CB00-3F8F-470A-A17E-1642ADCC180C}"/>
    <dgm:cxn modelId="{40F416D2-1D50-4385-80B5-0EA2DAFBE5E0}" type="presOf" srcId="{93A7DF1C-5E07-46CF-91A7-6383C66AA07A}" destId="{CAE0423A-6030-4397-AB35-5F49C79DF804}" srcOrd="0" destOrd="0" presId="urn:microsoft.com/office/officeart/2005/8/layout/process2"/>
    <dgm:cxn modelId="{741B2F9C-F5B5-47FC-9428-4850722F7736}" type="presOf" srcId="{8973AC31-A6B1-4E99-847D-30ED2DEF73B2}" destId="{EAE925A7-8652-498D-A90B-4FAEF3448BCB}" srcOrd="0" destOrd="0" presId="urn:microsoft.com/office/officeart/2005/8/layout/process2"/>
    <dgm:cxn modelId="{A7855482-7ACE-4459-8D55-13C498AE0171}" type="presOf" srcId="{C0D93270-98B8-477D-965F-D98C59CB4F4C}" destId="{AA4A88ED-455B-45A5-91BF-B22B0CDFE109}" srcOrd="1" destOrd="0" presId="urn:microsoft.com/office/officeart/2005/8/layout/process2"/>
    <dgm:cxn modelId="{A31D26A4-CA70-407C-8503-610E2D3D66F2}" type="presOf" srcId="{53E4A82A-B5D5-4A0E-ADA9-95F9A563F28B}" destId="{054D2A9B-C89D-43F1-9F3A-CE6CDB5DDDE4}" srcOrd="0" destOrd="0" presId="urn:microsoft.com/office/officeart/2005/8/layout/process2"/>
    <dgm:cxn modelId="{CFA78DF6-D855-4E2E-8C7D-EA65AD17817D}" type="presParOf" srcId="{EAE925A7-8652-498D-A90B-4FAEF3448BCB}" destId="{054D2A9B-C89D-43F1-9F3A-CE6CDB5DDDE4}" srcOrd="0" destOrd="0" presId="urn:microsoft.com/office/officeart/2005/8/layout/process2"/>
    <dgm:cxn modelId="{A6ED9649-4530-48A4-8307-BFE750357DCD}" type="presParOf" srcId="{EAE925A7-8652-498D-A90B-4FAEF3448BCB}" destId="{7164FA16-B7CE-45A1-A06A-58FD804B835C}" srcOrd="1" destOrd="0" presId="urn:microsoft.com/office/officeart/2005/8/layout/process2"/>
    <dgm:cxn modelId="{E74EAAE8-27D8-455E-9759-2C143C98F53F}" type="presParOf" srcId="{7164FA16-B7CE-45A1-A06A-58FD804B835C}" destId="{880DE570-CA3B-4FB5-91C7-492600E0D6C6}" srcOrd="0" destOrd="0" presId="urn:microsoft.com/office/officeart/2005/8/layout/process2"/>
    <dgm:cxn modelId="{5514C073-153F-4DA3-8D85-B5307FA370F9}" type="presParOf" srcId="{EAE925A7-8652-498D-A90B-4FAEF3448BCB}" destId="{F20E6FB8-972B-4044-A356-7008D7B17A30}" srcOrd="2" destOrd="0" presId="urn:microsoft.com/office/officeart/2005/8/layout/process2"/>
    <dgm:cxn modelId="{1031A332-0F1D-4B1D-8B17-DFE1D4EFFBBD}" type="presParOf" srcId="{EAE925A7-8652-498D-A90B-4FAEF3448BCB}" destId="{B41FAE6D-2BF5-442B-A25D-A2559ADE3407}" srcOrd="3" destOrd="0" presId="urn:microsoft.com/office/officeart/2005/8/layout/process2"/>
    <dgm:cxn modelId="{6AC208FC-12F6-45A4-AE48-84B762B84E11}" type="presParOf" srcId="{B41FAE6D-2BF5-442B-A25D-A2559ADE3407}" destId="{AA4A88ED-455B-45A5-91BF-B22B0CDFE109}" srcOrd="0" destOrd="0" presId="urn:microsoft.com/office/officeart/2005/8/layout/process2"/>
    <dgm:cxn modelId="{EE1A67C2-C921-4FA9-B0D2-9F6778AF8953}" type="presParOf" srcId="{EAE925A7-8652-498D-A90B-4FAEF3448BCB}" destId="{CAE0423A-6030-4397-AB35-5F49C79DF80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73AC31-A6B1-4E99-847D-30ED2DEF73B2}" type="doc">
      <dgm:prSet loTypeId="urn:microsoft.com/office/officeart/2005/8/layout/process2" loCatId="process" qsTypeId="urn:microsoft.com/office/officeart/2005/8/quickstyle/simple1" qsCatId="simple" csTypeId="urn:microsoft.com/office/officeart/2005/8/colors/accent2_3" csCatId="accent2" phldr="1"/>
      <dgm:spPr/>
    </dgm:pt>
    <dgm:pt modelId="{53E4A82A-B5D5-4A0E-ADA9-95F9A563F28B}">
      <dgm:prSet phldrT="[Text]"/>
      <dgm:spPr/>
      <dgm:t>
        <a:bodyPr/>
        <a:lstStyle/>
        <a:p>
          <a:r>
            <a:rPr lang="en-US" dirty="0" smtClean="0"/>
            <a:t>BI Trust</a:t>
          </a:r>
          <a:endParaRPr lang="en-US" dirty="0"/>
        </a:p>
      </dgm:t>
    </dgm:pt>
    <dgm:pt modelId="{72E7AA90-AFFB-4DEB-92DA-823943E8CD25}" type="parTrans" cxnId="{7180B37C-C63A-4C1E-B4CF-6810A1D0975B}">
      <dgm:prSet/>
      <dgm:spPr/>
      <dgm:t>
        <a:bodyPr/>
        <a:lstStyle/>
        <a:p>
          <a:endParaRPr lang="en-US"/>
        </a:p>
      </dgm:t>
    </dgm:pt>
    <dgm:pt modelId="{EF85CB00-3F8F-470A-A17E-1642ADCC180C}" type="sibTrans" cxnId="{7180B37C-C63A-4C1E-B4CF-6810A1D0975B}">
      <dgm:prSet/>
      <dgm:spPr/>
      <dgm:t>
        <a:bodyPr/>
        <a:lstStyle/>
        <a:p>
          <a:endParaRPr lang="en-US"/>
        </a:p>
      </dgm:t>
    </dgm:pt>
    <dgm:pt modelId="{B239D4A0-E7CC-4D63-A668-8C73E59A0045}">
      <dgm:prSet phldrT="[Text]"/>
      <dgm:spPr/>
      <dgm:t>
        <a:bodyPr/>
        <a:lstStyle/>
        <a:p>
          <a:r>
            <a:rPr lang="en-US" dirty="0" smtClean="0"/>
            <a:t>Strong Adoption</a:t>
          </a:r>
          <a:endParaRPr lang="en-US" dirty="0"/>
        </a:p>
      </dgm:t>
    </dgm:pt>
    <dgm:pt modelId="{D1F27C02-835A-4E78-8D25-24AAD85764BF}" type="parTrans" cxnId="{B64FECA2-DE23-4E85-8500-D5AEBE7FFA59}">
      <dgm:prSet/>
      <dgm:spPr/>
      <dgm:t>
        <a:bodyPr/>
        <a:lstStyle/>
        <a:p>
          <a:endParaRPr lang="en-US"/>
        </a:p>
      </dgm:t>
    </dgm:pt>
    <dgm:pt modelId="{C0D93270-98B8-477D-965F-D98C59CB4F4C}" type="sibTrans" cxnId="{B64FECA2-DE23-4E85-8500-D5AEBE7FFA59}">
      <dgm:prSet/>
      <dgm:spPr/>
      <dgm:t>
        <a:bodyPr/>
        <a:lstStyle/>
        <a:p>
          <a:endParaRPr lang="en-US"/>
        </a:p>
      </dgm:t>
    </dgm:pt>
    <dgm:pt modelId="{93A7DF1C-5E07-46CF-91A7-6383C66AA07A}">
      <dgm:prSet phldrT="[Text]"/>
      <dgm:spPr/>
      <dgm:t>
        <a:bodyPr/>
        <a:lstStyle/>
        <a:p>
          <a:r>
            <a:rPr lang="en-US" dirty="0" smtClean="0"/>
            <a:t>Business Outcomes</a:t>
          </a:r>
          <a:endParaRPr lang="en-US" dirty="0"/>
        </a:p>
      </dgm:t>
    </dgm:pt>
    <dgm:pt modelId="{68D94E8D-8CE2-4980-82DA-406F24A1CD16}" type="parTrans" cxnId="{CF5CDA0F-B00E-423B-AC98-AC3F2167BA4B}">
      <dgm:prSet/>
      <dgm:spPr/>
      <dgm:t>
        <a:bodyPr/>
        <a:lstStyle/>
        <a:p>
          <a:endParaRPr lang="en-US"/>
        </a:p>
      </dgm:t>
    </dgm:pt>
    <dgm:pt modelId="{8D8C05E1-B2B5-41A7-9E79-22DC66746258}" type="sibTrans" cxnId="{CF5CDA0F-B00E-423B-AC98-AC3F2167BA4B}">
      <dgm:prSet/>
      <dgm:spPr/>
      <dgm:t>
        <a:bodyPr/>
        <a:lstStyle/>
        <a:p>
          <a:endParaRPr lang="en-US"/>
        </a:p>
      </dgm:t>
    </dgm:pt>
    <dgm:pt modelId="{EAE925A7-8652-498D-A90B-4FAEF3448BCB}" type="pres">
      <dgm:prSet presAssocID="{8973AC31-A6B1-4E99-847D-30ED2DEF73B2}" presName="linearFlow" presStyleCnt="0">
        <dgm:presLayoutVars>
          <dgm:resizeHandles val="exact"/>
        </dgm:presLayoutVars>
      </dgm:prSet>
      <dgm:spPr/>
    </dgm:pt>
    <dgm:pt modelId="{054D2A9B-C89D-43F1-9F3A-CE6CDB5DDDE4}" type="pres">
      <dgm:prSet presAssocID="{53E4A82A-B5D5-4A0E-ADA9-95F9A563F28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4FA16-B7CE-45A1-A06A-58FD804B835C}" type="pres">
      <dgm:prSet presAssocID="{EF85CB00-3F8F-470A-A17E-1642ADCC180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80DE570-CA3B-4FB5-91C7-492600E0D6C6}" type="pres">
      <dgm:prSet presAssocID="{EF85CB00-3F8F-470A-A17E-1642ADCC180C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F20E6FB8-972B-4044-A356-7008D7B17A30}" type="pres">
      <dgm:prSet presAssocID="{B239D4A0-E7CC-4D63-A668-8C73E59A004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FAE6D-2BF5-442B-A25D-A2559ADE3407}" type="pres">
      <dgm:prSet presAssocID="{C0D93270-98B8-477D-965F-D98C59CB4F4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A4A88ED-455B-45A5-91BF-B22B0CDFE109}" type="pres">
      <dgm:prSet presAssocID="{C0D93270-98B8-477D-965F-D98C59CB4F4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AE0423A-6030-4397-AB35-5F49C79DF804}" type="pres">
      <dgm:prSet presAssocID="{93A7DF1C-5E07-46CF-91A7-6383C66AA07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5CDA0F-B00E-423B-AC98-AC3F2167BA4B}" srcId="{8973AC31-A6B1-4E99-847D-30ED2DEF73B2}" destId="{93A7DF1C-5E07-46CF-91A7-6383C66AA07A}" srcOrd="2" destOrd="0" parTransId="{68D94E8D-8CE2-4980-82DA-406F24A1CD16}" sibTransId="{8D8C05E1-B2B5-41A7-9E79-22DC66746258}"/>
    <dgm:cxn modelId="{190D3F22-94BD-4ADC-8BD2-A49FAFB4A502}" type="presOf" srcId="{C0D93270-98B8-477D-965F-D98C59CB4F4C}" destId="{B41FAE6D-2BF5-442B-A25D-A2559ADE3407}" srcOrd="0" destOrd="0" presId="urn:microsoft.com/office/officeart/2005/8/layout/process2"/>
    <dgm:cxn modelId="{8C461485-221A-4D14-9A36-9568412C0B08}" type="presOf" srcId="{C0D93270-98B8-477D-965F-D98C59CB4F4C}" destId="{AA4A88ED-455B-45A5-91BF-B22B0CDFE109}" srcOrd="1" destOrd="0" presId="urn:microsoft.com/office/officeart/2005/8/layout/process2"/>
    <dgm:cxn modelId="{6FE15AD2-6DC8-49CF-B6BC-FBCC0115356B}" type="presOf" srcId="{93A7DF1C-5E07-46CF-91A7-6383C66AA07A}" destId="{CAE0423A-6030-4397-AB35-5F49C79DF804}" srcOrd="0" destOrd="0" presId="urn:microsoft.com/office/officeart/2005/8/layout/process2"/>
    <dgm:cxn modelId="{B64FECA2-DE23-4E85-8500-D5AEBE7FFA59}" srcId="{8973AC31-A6B1-4E99-847D-30ED2DEF73B2}" destId="{B239D4A0-E7CC-4D63-A668-8C73E59A0045}" srcOrd="1" destOrd="0" parTransId="{D1F27C02-835A-4E78-8D25-24AAD85764BF}" sibTransId="{C0D93270-98B8-477D-965F-D98C59CB4F4C}"/>
    <dgm:cxn modelId="{440136BC-8C87-47A7-BDFA-95E45E4F0EF3}" type="presOf" srcId="{53E4A82A-B5D5-4A0E-ADA9-95F9A563F28B}" destId="{054D2A9B-C89D-43F1-9F3A-CE6CDB5DDDE4}" srcOrd="0" destOrd="0" presId="urn:microsoft.com/office/officeart/2005/8/layout/process2"/>
    <dgm:cxn modelId="{5A1E9582-FAEC-4851-B7E3-ED02EA098E99}" type="presOf" srcId="{EF85CB00-3F8F-470A-A17E-1642ADCC180C}" destId="{7164FA16-B7CE-45A1-A06A-58FD804B835C}" srcOrd="0" destOrd="0" presId="urn:microsoft.com/office/officeart/2005/8/layout/process2"/>
    <dgm:cxn modelId="{7180B37C-C63A-4C1E-B4CF-6810A1D0975B}" srcId="{8973AC31-A6B1-4E99-847D-30ED2DEF73B2}" destId="{53E4A82A-B5D5-4A0E-ADA9-95F9A563F28B}" srcOrd="0" destOrd="0" parTransId="{72E7AA90-AFFB-4DEB-92DA-823943E8CD25}" sibTransId="{EF85CB00-3F8F-470A-A17E-1642ADCC180C}"/>
    <dgm:cxn modelId="{D88948A4-F8D8-414B-861E-2BEAF21A8279}" type="presOf" srcId="{B239D4A0-E7CC-4D63-A668-8C73E59A0045}" destId="{F20E6FB8-972B-4044-A356-7008D7B17A30}" srcOrd="0" destOrd="0" presId="urn:microsoft.com/office/officeart/2005/8/layout/process2"/>
    <dgm:cxn modelId="{7FB42286-5C8C-441A-8461-EFE5D4F839AA}" type="presOf" srcId="{8973AC31-A6B1-4E99-847D-30ED2DEF73B2}" destId="{EAE925A7-8652-498D-A90B-4FAEF3448BCB}" srcOrd="0" destOrd="0" presId="urn:microsoft.com/office/officeart/2005/8/layout/process2"/>
    <dgm:cxn modelId="{599FCF76-5F6F-49C9-B3F3-EFD90B962946}" type="presOf" srcId="{EF85CB00-3F8F-470A-A17E-1642ADCC180C}" destId="{880DE570-CA3B-4FB5-91C7-492600E0D6C6}" srcOrd="1" destOrd="0" presId="urn:microsoft.com/office/officeart/2005/8/layout/process2"/>
    <dgm:cxn modelId="{A5E92EB4-A9B2-491E-9E38-DD55E3A5508B}" type="presParOf" srcId="{EAE925A7-8652-498D-A90B-4FAEF3448BCB}" destId="{054D2A9B-C89D-43F1-9F3A-CE6CDB5DDDE4}" srcOrd="0" destOrd="0" presId="urn:microsoft.com/office/officeart/2005/8/layout/process2"/>
    <dgm:cxn modelId="{236455B7-775E-479E-86E3-054A044C4291}" type="presParOf" srcId="{EAE925A7-8652-498D-A90B-4FAEF3448BCB}" destId="{7164FA16-B7CE-45A1-A06A-58FD804B835C}" srcOrd="1" destOrd="0" presId="urn:microsoft.com/office/officeart/2005/8/layout/process2"/>
    <dgm:cxn modelId="{65E697A0-50B1-4ADA-8E88-C07B40CD9FB5}" type="presParOf" srcId="{7164FA16-B7CE-45A1-A06A-58FD804B835C}" destId="{880DE570-CA3B-4FB5-91C7-492600E0D6C6}" srcOrd="0" destOrd="0" presId="urn:microsoft.com/office/officeart/2005/8/layout/process2"/>
    <dgm:cxn modelId="{BAF2005E-D543-4DEA-BE5C-EB2B6C49A381}" type="presParOf" srcId="{EAE925A7-8652-498D-A90B-4FAEF3448BCB}" destId="{F20E6FB8-972B-4044-A356-7008D7B17A30}" srcOrd="2" destOrd="0" presId="urn:microsoft.com/office/officeart/2005/8/layout/process2"/>
    <dgm:cxn modelId="{8D535112-DB41-4380-B442-94FB2AD7E871}" type="presParOf" srcId="{EAE925A7-8652-498D-A90B-4FAEF3448BCB}" destId="{B41FAE6D-2BF5-442B-A25D-A2559ADE3407}" srcOrd="3" destOrd="0" presId="urn:microsoft.com/office/officeart/2005/8/layout/process2"/>
    <dgm:cxn modelId="{E9BF5CA2-5453-4796-8E1A-3A91F4CFB2B8}" type="presParOf" srcId="{B41FAE6D-2BF5-442B-A25D-A2559ADE3407}" destId="{AA4A88ED-455B-45A5-91BF-B22B0CDFE109}" srcOrd="0" destOrd="0" presId="urn:microsoft.com/office/officeart/2005/8/layout/process2"/>
    <dgm:cxn modelId="{28E63607-AF90-4D12-9860-D816928A2EB3}" type="presParOf" srcId="{EAE925A7-8652-498D-A90B-4FAEF3448BCB}" destId="{CAE0423A-6030-4397-AB35-5F49C79DF80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F69696-1720-47BC-AE82-715F5C29C355}">
      <dsp:nvSpPr>
        <dsp:cNvPr id="0" name=""/>
        <dsp:cNvSpPr/>
      </dsp:nvSpPr>
      <dsp:spPr>
        <a:xfrm rot="16200000">
          <a:off x="539750" y="-539750"/>
          <a:ext cx="2387600" cy="3467100"/>
        </a:xfrm>
        <a:prstGeom prst="round1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Vision</a:t>
          </a:r>
          <a:endParaRPr lang="en-US" sz="3800" kern="1200" dirty="0"/>
        </a:p>
      </dsp:txBody>
      <dsp:txXfrm rot="16200000">
        <a:off x="838199" y="-838199"/>
        <a:ext cx="1790700" cy="3467100"/>
      </dsp:txXfrm>
    </dsp:sp>
    <dsp:sp modelId="{C07708F2-2A88-451A-B5EA-23234107E3C5}">
      <dsp:nvSpPr>
        <dsp:cNvPr id="0" name=""/>
        <dsp:cNvSpPr/>
      </dsp:nvSpPr>
      <dsp:spPr>
        <a:xfrm>
          <a:off x="3467100" y="0"/>
          <a:ext cx="3467100" cy="2387600"/>
        </a:xfrm>
        <a:prstGeom prst="round1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Leadership</a:t>
          </a:r>
          <a:endParaRPr lang="en-US" sz="3800" kern="1200" dirty="0"/>
        </a:p>
      </dsp:txBody>
      <dsp:txXfrm>
        <a:off x="3467100" y="0"/>
        <a:ext cx="3467100" cy="1790700"/>
      </dsp:txXfrm>
    </dsp:sp>
    <dsp:sp modelId="{0FEDA88D-D0D1-4044-AEB8-A911E8118AF3}">
      <dsp:nvSpPr>
        <dsp:cNvPr id="0" name=""/>
        <dsp:cNvSpPr/>
      </dsp:nvSpPr>
      <dsp:spPr>
        <a:xfrm rot="10800000">
          <a:off x="0" y="2387600"/>
          <a:ext cx="3467100" cy="2387600"/>
        </a:xfrm>
        <a:prstGeom prst="round1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Process</a:t>
          </a:r>
          <a:endParaRPr lang="en-US" sz="3800" kern="1200" dirty="0"/>
        </a:p>
      </dsp:txBody>
      <dsp:txXfrm rot="10800000">
        <a:off x="0" y="2984499"/>
        <a:ext cx="3467100" cy="1790700"/>
      </dsp:txXfrm>
    </dsp:sp>
    <dsp:sp modelId="{38AF6ABE-2840-43D5-A9C1-E3CC543DAE2D}">
      <dsp:nvSpPr>
        <dsp:cNvPr id="0" name=""/>
        <dsp:cNvSpPr/>
      </dsp:nvSpPr>
      <dsp:spPr>
        <a:xfrm rot="5400000">
          <a:off x="4006850" y="1847850"/>
          <a:ext cx="2387600" cy="3467100"/>
        </a:xfrm>
        <a:prstGeom prst="round1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Product</a:t>
          </a:r>
          <a:endParaRPr lang="en-US" sz="3800" kern="1200" dirty="0"/>
        </a:p>
      </dsp:txBody>
      <dsp:txXfrm rot="5400000">
        <a:off x="4305300" y="2146300"/>
        <a:ext cx="1790700" cy="3467100"/>
      </dsp:txXfrm>
    </dsp:sp>
    <dsp:sp modelId="{52C16F66-0CCE-45D3-A9FE-6CC7B6D7636C}">
      <dsp:nvSpPr>
        <dsp:cNvPr id="0" name=""/>
        <dsp:cNvSpPr/>
      </dsp:nvSpPr>
      <dsp:spPr>
        <a:xfrm>
          <a:off x="2426969" y="1790700"/>
          <a:ext cx="2080260" cy="119380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BI Trust</a:t>
          </a:r>
          <a:endParaRPr lang="en-US" sz="3800" kern="1200" dirty="0"/>
        </a:p>
      </dsp:txBody>
      <dsp:txXfrm>
        <a:off x="2426969" y="1790700"/>
        <a:ext cx="2080260" cy="1193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F69696-1720-47BC-AE82-715F5C29C355}">
      <dsp:nvSpPr>
        <dsp:cNvPr id="0" name=""/>
        <dsp:cNvSpPr/>
      </dsp:nvSpPr>
      <dsp:spPr>
        <a:xfrm rot="16200000">
          <a:off x="539750" y="-539750"/>
          <a:ext cx="2387600" cy="3467100"/>
        </a:xfrm>
        <a:prstGeom prst="round1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Vision</a:t>
          </a:r>
          <a:endParaRPr lang="en-US" sz="3800" kern="1200" dirty="0"/>
        </a:p>
      </dsp:txBody>
      <dsp:txXfrm rot="16200000">
        <a:off x="838199" y="-838199"/>
        <a:ext cx="1790700" cy="3467100"/>
      </dsp:txXfrm>
    </dsp:sp>
    <dsp:sp modelId="{C07708F2-2A88-451A-B5EA-23234107E3C5}">
      <dsp:nvSpPr>
        <dsp:cNvPr id="0" name=""/>
        <dsp:cNvSpPr/>
      </dsp:nvSpPr>
      <dsp:spPr>
        <a:xfrm>
          <a:off x="3467100" y="0"/>
          <a:ext cx="3467100" cy="2387600"/>
        </a:xfrm>
        <a:prstGeom prst="round1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Leadership</a:t>
          </a:r>
          <a:endParaRPr lang="en-US" sz="3800" kern="1200" dirty="0"/>
        </a:p>
      </dsp:txBody>
      <dsp:txXfrm>
        <a:off x="3467100" y="0"/>
        <a:ext cx="3467100" cy="1790700"/>
      </dsp:txXfrm>
    </dsp:sp>
    <dsp:sp modelId="{0FEDA88D-D0D1-4044-AEB8-A911E8118AF3}">
      <dsp:nvSpPr>
        <dsp:cNvPr id="0" name=""/>
        <dsp:cNvSpPr/>
      </dsp:nvSpPr>
      <dsp:spPr>
        <a:xfrm rot="10800000">
          <a:off x="0" y="2387600"/>
          <a:ext cx="3467100" cy="2387600"/>
        </a:xfrm>
        <a:prstGeom prst="round1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Process</a:t>
          </a:r>
          <a:endParaRPr lang="en-US" sz="3800" kern="1200" dirty="0"/>
        </a:p>
      </dsp:txBody>
      <dsp:txXfrm rot="10800000">
        <a:off x="0" y="2984499"/>
        <a:ext cx="3467100" cy="1790700"/>
      </dsp:txXfrm>
    </dsp:sp>
    <dsp:sp modelId="{38AF6ABE-2840-43D5-A9C1-E3CC543DAE2D}">
      <dsp:nvSpPr>
        <dsp:cNvPr id="0" name=""/>
        <dsp:cNvSpPr/>
      </dsp:nvSpPr>
      <dsp:spPr>
        <a:xfrm rot="5400000">
          <a:off x="4006850" y="1847850"/>
          <a:ext cx="2387600" cy="3467100"/>
        </a:xfrm>
        <a:prstGeom prst="round1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Product</a:t>
          </a:r>
          <a:endParaRPr lang="en-US" sz="3800" kern="1200" dirty="0"/>
        </a:p>
      </dsp:txBody>
      <dsp:txXfrm rot="5400000">
        <a:off x="4305300" y="2146300"/>
        <a:ext cx="1790700" cy="3467100"/>
      </dsp:txXfrm>
    </dsp:sp>
    <dsp:sp modelId="{52C16F66-0CCE-45D3-A9FE-6CC7B6D7636C}">
      <dsp:nvSpPr>
        <dsp:cNvPr id="0" name=""/>
        <dsp:cNvSpPr/>
      </dsp:nvSpPr>
      <dsp:spPr>
        <a:xfrm>
          <a:off x="2426969" y="1790700"/>
          <a:ext cx="2080260" cy="119380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BI Trust</a:t>
          </a:r>
          <a:endParaRPr lang="en-US" sz="3800" kern="1200" dirty="0"/>
        </a:p>
      </dsp:txBody>
      <dsp:txXfrm>
        <a:off x="2426969" y="1790700"/>
        <a:ext cx="2080260" cy="1193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064339-105F-4E06-880B-D44C4653BC00}">
      <dsp:nvSpPr>
        <dsp:cNvPr id="0" name=""/>
        <dsp:cNvSpPr/>
      </dsp:nvSpPr>
      <dsp:spPr>
        <a:xfrm>
          <a:off x="1114" y="1432768"/>
          <a:ext cx="2068964" cy="1706463"/>
        </a:xfrm>
        <a:prstGeom prst="roundRect">
          <a:avLst>
            <a:gd name="adj" fmla="val 10000"/>
          </a:avLst>
        </a:prstGeom>
        <a:solidFill>
          <a:srgbClr val="FF5757">
            <a:alpha val="89804"/>
          </a:srgbClr>
        </a:solid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Row Counts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Monetary Amounts</a:t>
          </a:r>
          <a:endParaRPr lang="en-US" sz="2100" kern="1200" dirty="0"/>
        </a:p>
      </dsp:txBody>
      <dsp:txXfrm>
        <a:off x="1114" y="1432768"/>
        <a:ext cx="2068964" cy="1340792"/>
      </dsp:txXfrm>
    </dsp:sp>
    <dsp:sp modelId="{FA8845C4-6224-4269-B353-47D63DBE6762}">
      <dsp:nvSpPr>
        <dsp:cNvPr id="0" name=""/>
        <dsp:cNvSpPr/>
      </dsp:nvSpPr>
      <dsp:spPr>
        <a:xfrm>
          <a:off x="1181459" y="1902551"/>
          <a:ext cx="2188087" cy="2188087"/>
        </a:xfrm>
        <a:prstGeom prst="leftCircularArrow">
          <a:avLst>
            <a:gd name="adj1" fmla="val 2730"/>
            <a:gd name="adj2" fmla="val 332581"/>
            <a:gd name="adj3" fmla="val 2108092"/>
            <a:gd name="adj4" fmla="val 9024489"/>
            <a:gd name="adj5" fmla="val 3185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3D1320-9087-4D90-BFF0-609DF6C3741A}">
      <dsp:nvSpPr>
        <dsp:cNvPr id="0" name=""/>
        <dsp:cNvSpPr/>
      </dsp:nvSpPr>
      <dsp:spPr>
        <a:xfrm>
          <a:off x="460884" y="2773560"/>
          <a:ext cx="1839079" cy="7313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rgbClr val="C00000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OLTP -&gt; OWS</a:t>
          </a:r>
          <a:endParaRPr lang="en-US" sz="2300" kern="1200" dirty="0"/>
        </a:p>
      </dsp:txBody>
      <dsp:txXfrm>
        <a:off x="460884" y="2773560"/>
        <a:ext cx="1839079" cy="731341"/>
      </dsp:txXfrm>
    </dsp:sp>
    <dsp:sp modelId="{DD2D962F-5474-427A-A4DB-282E6D78CE64}">
      <dsp:nvSpPr>
        <dsp:cNvPr id="0" name=""/>
        <dsp:cNvSpPr/>
      </dsp:nvSpPr>
      <dsp:spPr>
        <a:xfrm>
          <a:off x="2584375" y="1432768"/>
          <a:ext cx="2068964" cy="1706463"/>
        </a:xfrm>
        <a:prstGeom prst="roundRect">
          <a:avLst>
            <a:gd name="adj" fmla="val 10000"/>
          </a:avLst>
        </a:prstGeom>
        <a:solidFill>
          <a:srgbClr val="FF5757">
            <a:alpha val="90000"/>
          </a:srgbClr>
        </a:solid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Facts vs. Trans Tables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Dimension vs. </a:t>
          </a:r>
          <a:r>
            <a:rPr lang="en-US" sz="2100" kern="1200" dirty="0" err="1" smtClean="0"/>
            <a:t>Config</a:t>
          </a:r>
          <a:r>
            <a:rPr lang="en-US" sz="2100" kern="1200" dirty="0" smtClean="0"/>
            <a:t> Tables</a:t>
          </a:r>
          <a:endParaRPr lang="en-US" sz="2100" kern="1200" dirty="0"/>
        </a:p>
      </dsp:txBody>
      <dsp:txXfrm>
        <a:off x="2584375" y="1798439"/>
        <a:ext cx="2068964" cy="1340792"/>
      </dsp:txXfrm>
    </dsp:sp>
    <dsp:sp modelId="{238117FC-6E5D-42A6-9915-239CF170D427}">
      <dsp:nvSpPr>
        <dsp:cNvPr id="0" name=""/>
        <dsp:cNvSpPr/>
      </dsp:nvSpPr>
      <dsp:spPr>
        <a:xfrm>
          <a:off x="3747478" y="414451"/>
          <a:ext cx="2452455" cy="2452455"/>
        </a:xfrm>
        <a:prstGeom prst="circularArrow">
          <a:avLst>
            <a:gd name="adj1" fmla="val 2435"/>
            <a:gd name="adj2" fmla="val 294708"/>
            <a:gd name="adj3" fmla="val 19529781"/>
            <a:gd name="adj4" fmla="val 12575511"/>
            <a:gd name="adj5" fmla="val 284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4664DAF-7E48-4C3C-A7AE-8D4E616B8933}">
      <dsp:nvSpPr>
        <dsp:cNvPr id="0" name=""/>
        <dsp:cNvSpPr/>
      </dsp:nvSpPr>
      <dsp:spPr>
        <a:xfrm>
          <a:off x="3044145" y="1067097"/>
          <a:ext cx="1839079" cy="7313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rgbClr val="C00000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OWS -&gt; MDW</a:t>
          </a:r>
          <a:endParaRPr lang="en-US" sz="2300" kern="1200" dirty="0"/>
        </a:p>
      </dsp:txBody>
      <dsp:txXfrm>
        <a:off x="3044145" y="1067097"/>
        <a:ext cx="1839079" cy="731341"/>
      </dsp:txXfrm>
    </dsp:sp>
    <dsp:sp modelId="{61490A74-30FE-4249-919F-54BDB5284E87}">
      <dsp:nvSpPr>
        <dsp:cNvPr id="0" name=""/>
        <dsp:cNvSpPr/>
      </dsp:nvSpPr>
      <dsp:spPr>
        <a:xfrm>
          <a:off x="5167635" y="1432768"/>
          <a:ext cx="2068964" cy="170646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Summary </a:t>
          </a:r>
          <a:r>
            <a:rPr lang="en-US" sz="2100" kern="1200" dirty="0" err="1" smtClean="0"/>
            <a:t>vs</a:t>
          </a:r>
          <a:r>
            <a:rPr lang="en-US" sz="2100" kern="1200" dirty="0" smtClean="0"/>
            <a:t> Detail Tables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Monetary Amounts</a:t>
          </a:r>
          <a:endParaRPr lang="en-US" sz="2100" kern="1200" dirty="0"/>
        </a:p>
      </dsp:txBody>
      <dsp:txXfrm>
        <a:off x="5167635" y="1432768"/>
        <a:ext cx="2068964" cy="1340792"/>
      </dsp:txXfrm>
    </dsp:sp>
    <dsp:sp modelId="{61E7AEFA-8544-460E-BFF4-2C51B4113EBB}">
      <dsp:nvSpPr>
        <dsp:cNvPr id="0" name=""/>
        <dsp:cNvSpPr/>
      </dsp:nvSpPr>
      <dsp:spPr>
        <a:xfrm>
          <a:off x="5627405" y="2773560"/>
          <a:ext cx="1839079" cy="7313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MDW -&gt; MDW</a:t>
          </a:r>
          <a:endParaRPr lang="en-US" sz="2300" kern="1200" dirty="0"/>
        </a:p>
      </dsp:txBody>
      <dsp:txXfrm>
        <a:off x="5627405" y="2773560"/>
        <a:ext cx="1839079" cy="73134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064339-105F-4E06-880B-D44C4653BC00}">
      <dsp:nvSpPr>
        <dsp:cNvPr id="0" name=""/>
        <dsp:cNvSpPr/>
      </dsp:nvSpPr>
      <dsp:spPr>
        <a:xfrm>
          <a:off x="1114" y="1432768"/>
          <a:ext cx="2068964" cy="1706463"/>
        </a:xfrm>
        <a:prstGeom prst="roundRect">
          <a:avLst>
            <a:gd name="adj" fmla="val 10000"/>
          </a:avLst>
        </a:prstGeom>
        <a:solidFill>
          <a:srgbClr val="FF5757">
            <a:alpha val="89804"/>
          </a:srgbClr>
        </a:solid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Row Counts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Monetary Amounts</a:t>
          </a:r>
          <a:endParaRPr lang="en-US" sz="2100" kern="1200" dirty="0"/>
        </a:p>
      </dsp:txBody>
      <dsp:txXfrm>
        <a:off x="1114" y="1432768"/>
        <a:ext cx="2068964" cy="1340792"/>
      </dsp:txXfrm>
    </dsp:sp>
    <dsp:sp modelId="{FA8845C4-6224-4269-B353-47D63DBE6762}">
      <dsp:nvSpPr>
        <dsp:cNvPr id="0" name=""/>
        <dsp:cNvSpPr/>
      </dsp:nvSpPr>
      <dsp:spPr>
        <a:xfrm>
          <a:off x="1181459" y="1902551"/>
          <a:ext cx="2188087" cy="2188087"/>
        </a:xfrm>
        <a:prstGeom prst="leftCircularArrow">
          <a:avLst>
            <a:gd name="adj1" fmla="val 2730"/>
            <a:gd name="adj2" fmla="val 332581"/>
            <a:gd name="adj3" fmla="val 2108092"/>
            <a:gd name="adj4" fmla="val 9024489"/>
            <a:gd name="adj5" fmla="val 3185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3D1320-9087-4D90-BFF0-609DF6C3741A}">
      <dsp:nvSpPr>
        <dsp:cNvPr id="0" name=""/>
        <dsp:cNvSpPr/>
      </dsp:nvSpPr>
      <dsp:spPr>
        <a:xfrm>
          <a:off x="460884" y="2773560"/>
          <a:ext cx="1839079" cy="7313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rgbClr val="C00000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OLTP -&gt; OWS</a:t>
          </a:r>
          <a:endParaRPr lang="en-US" sz="2300" kern="1200" dirty="0"/>
        </a:p>
      </dsp:txBody>
      <dsp:txXfrm>
        <a:off x="460884" y="2773560"/>
        <a:ext cx="1839079" cy="731341"/>
      </dsp:txXfrm>
    </dsp:sp>
    <dsp:sp modelId="{DD2D962F-5474-427A-A4DB-282E6D78CE64}">
      <dsp:nvSpPr>
        <dsp:cNvPr id="0" name=""/>
        <dsp:cNvSpPr/>
      </dsp:nvSpPr>
      <dsp:spPr>
        <a:xfrm>
          <a:off x="2584375" y="1432768"/>
          <a:ext cx="2068964" cy="1706463"/>
        </a:xfrm>
        <a:prstGeom prst="roundRect">
          <a:avLst>
            <a:gd name="adj" fmla="val 10000"/>
          </a:avLst>
        </a:prstGeom>
        <a:solidFill>
          <a:srgbClr val="FF5757">
            <a:alpha val="90000"/>
          </a:srgbClr>
        </a:solid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Facts vs. Trans Tables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Dimension vs. </a:t>
          </a:r>
          <a:r>
            <a:rPr lang="en-US" sz="2100" kern="1200" dirty="0" err="1" smtClean="0"/>
            <a:t>Config</a:t>
          </a:r>
          <a:r>
            <a:rPr lang="en-US" sz="2100" kern="1200" dirty="0" smtClean="0"/>
            <a:t> Tables</a:t>
          </a:r>
          <a:endParaRPr lang="en-US" sz="2100" kern="1200" dirty="0"/>
        </a:p>
      </dsp:txBody>
      <dsp:txXfrm>
        <a:off x="2584375" y="1798439"/>
        <a:ext cx="2068964" cy="1340792"/>
      </dsp:txXfrm>
    </dsp:sp>
    <dsp:sp modelId="{238117FC-6E5D-42A6-9915-239CF170D427}">
      <dsp:nvSpPr>
        <dsp:cNvPr id="0" name=""/>
        <dsp:cNvSpPr/>
      </dsp:nvSpPr>
      <dsp:spPr>
        <a:xfrm>
          <a:off x="3747478" y="414451"/>
          <a:ext cx="2452455" cy="2452455"/>
        </a:xfrm>
        <a:prstGeom prst="circularArrow">
          <a:avLst>
            <a:gd name="adj1" fmla="val 2435"/>
            <a:gd name="adj2" fmla="val 294708"/>
            <a:gd name="adj3" fmla="val 19529781"/>
            <a:gd name="adj4" fmla="val 12575511"/>
            <a:gd name="adj5" fmla="val 284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4664DAF-7E48-4C3C-A7AE-8D4E616B8933}">
      <dsp:nvSpPr>
        <dsp:cNvPr id="0" name=""/>
        <dsp:cNvSpPr/>
      </dsp:nvSpPr>
      <dsp:spPr>
        <a:xfrm>
          <a:off x="3044145" y="1067097"/>
          <a:ext cx="1839079" cy="7313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rgbClr val="C00000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OWS -&gt; MDW</a:t>
          </a:r>
          <a:endParaRPr lang="en-US" sz="2300" kern="1200" dirty="0"/>
        </a:p>
      </dsp:txBody>
      <dsp:txXfrm>
        <a:off x="3044145" y="1067097"/>
        <a:ext cx="1839079" cy="731341"/>
      </dsp:txXfrm>
    </dsp:sp>
    <dsp:sp modelId="{61490A74-30FE-4249-919F-54BDB5284E87}">
      <dsp:nvSpPr>
        <dsp:cNvPr id="0" name=""/>
        <dsp:cNvSpPr/>
      </dsp:nvSpPr>
      <dsp:spPr>
        <a:xfrm>
          <a:off x="5167635" y="1432768"/>
          <a:ext cx="2068964" cy="170646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Summary </a:t>
          </a:r>
          <a:r>
            <a:rPr lang="en-US" sz="2100" kern="1200" dirty="0" err="1" smtClean="0"/>
            <a:t>vs</a:t>
          </a:r>
          <a:r>
            <a:rPr lang="en-US" sz="2100" kern="1200" dirty="0" smtClean="0"/>
            <a:t> Detail Tables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Monetary Amounts</a:t>
          </a:r>
          <a:endParaRPr lang="en-US" sz="2100" kern="1200" dirty="0"/>
        </a:p>
      </dsp:txBody>
      <dsp:txXfrm>
        <a:off x="5167635" y="1432768"/>
        <a:ext cx="2068964" cy="1340792"/>
      </dsp:txXfrm>
    </dsp:sp>
    <dsp:sp modelId="{61E7AEFA-8544-460E-BFF4-2C51B4113EBB}">
      <dsp:nvSpPr>
        <dsp:cNvPr id="0" name=""/>
        <dsp:cNvSpPr/>
      </dsp:nvSpPr>
      <dsp:spPr>
        <a:xfrm>
          <a:off x="5627405" y="2773560"/>
          <a:ext cx="1839079" cy="7313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MDW -&gt; MDW</a:t>
          </a:r>
          <a:endParaRPr lang="en-US" sz="2300" kern="1200" dirty="0"/>
        </a:p>
      </dsp:txBody>
      <dsp:txXfrm>
        <a:off x="5627405" y="2773560"/>
        <a:ext cx="1839079" cy="73134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064339-105F-4E06-880B-D44C4653BC00}">
      <dsp:nvSpPr>
        <dsp:cNvPr id="0" name=""/>
        <dsp:cNvSpPr/>
      </dsp:nvSpPr>
      <dsp:spPr>
        <a:xfrm>
          <a:off x="1114" y="1432768"/>
          <a:ext cx="2068964" cy="1706463"/>
        </a:xfrm>
        <a:prstGeom prst="roundRect">
          <a:avLst>
            <a:gd name="adj" fmla="val 10000"/>
          </a:avLst>
        </a:prstGeom>
        <a:solidFill>
          <a:srgbClr val="FF5757">
            <a:alpha val="89804"/>
          </a:srgbClr>
        </a:solid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Row Counts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Monetary Amounts</a:t>
          </a:r>
          <a:endParaRPr lang="en-US" sz="2100" kern="1200" dirty="0"/>
        </a:p>
      </dsp:txBody>
      <dsp:txXfrm>
        <a:off x="1114" y="1432768"/>
        <a:ext cx="2068964" cy="1340792"/>
      </dsp:txXfrm>
    </dsp:sp>
    <dsp:sp modelId="{FA8845C4-6224-4269-B353-47D63DBE6762}">
      <dsp:nvSpPr>
        <dsp:cNvPr id="0" name=""/>
        <dsp:cNvSpPr/>
      </dsp:nvSpPr>
      <dsp:spPr>
        <a:xfrm>
          <a:off x="1181459" y="1902551"/>
          <a:ext cx="2188087" cy="2188087"/>
        </a:xfrm>
        <a:prstGeom prst="leftCircularArrow">
          <a:avLst>
            <a:gd name="adj1" fmla="val 2730"/>
            <a:gd name="adj2" fmla="val 332581"/>
            <a:gd name="adj3" fmla="val 2108092"/>
            <a:gd name="adj4" fmla="val 9024489"/>
            <a:gd name="adj5" fmla="val 3185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3D1320-9087-4D90-BFF0-609DF6C3741A}">
      <dsp:nvSpPr>
        <dsp:cNvPr id="0" name=""/>
        <dsp:cNvSpPr/>
      </dsp:nvSpPr>
      <dsp:spPr>
        <a:xfrm>
          <a:off x="460884" y="2773560"/>
          <a:ext cx="1839079" cy="7313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rgbClr val="C00000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OLTP -&gt; OWS</a:t>
          </a:r>
          <a:endParaRPr lang="en-US" sz="2300" kern="1200" dirty="0"/>
        </a:p>
      </dsp:txBody>
      <dsp:txXfrm>
        <a:off x="460884" y="2773560"/>
        <a:ext cx="1839079" cy="731341"/>
      </dsp:txXfrm>
    </dsp:sp>
    <dsp:sp modelId="{DD2D962F-5474-427A-A4DB-282E6D78CE64}">
      <dsp:nvSpPr>
        <dsp:cNvPr id="0" name=""/>
        <dsp:cNvSpPr/>
      </dsp:nvSpPr>
      <dsp:spPr>
        <a:xfrm>
          <a:off x="2584375" y="1432768"/>
          <a:ext cx="2068964" cy="1706463"/>
        </a:xfrm>
        <a:prstGeom prst="roundRect">
          <a:avLst>
            <a:gd name="adj" fmla="val 10000"/>
          </a:avLst>
        </a:prstGeom>
        <a:solidFill>
          <a:srgbClr val="FF5757">
            <a:alpha val="90000"/>
          </a:srgbClr>
        </a:solid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Facts vs. Trans Tables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Dimension vs. </a:t>
          </a:r>
          <a:r>
            <a:rPr lang="en-US" sz="2100" kern="1200" dirty="0" err="1" smtClean="0"/>
            <a:t>Config</a:t>
          </a:r>
          <a:r>
            <a:rPr lang="en-US" sz="2100" kern="1200" dirty="0" smtClean="0"/>
            <a:t> Tables</a:t>
          </a:r>
          <a:endParaRPr lang="en-US" sz="2100" kern="1200" dirty="0"/>
        </a:p>
      </dsp:txBody>
      <dsp:txXfrm>
        <a:off x="2584375" y="1798439"/>
        <a:ext cx="2068964" cy="1340792"/>
      </dsp:txXfrm>
    </dsp:sp>
    <dsp:sp modelId="{238117FC-6E5D-42A6-9915-239CF170D427}">
      <dsp:nvSpPr>
        <dsp:cNvPr id="0" name=""/>
        <dsp:cNvSpPr/>
      </dsp:nvSpPr>
      <dsp:spPr>
        <a:xfrm>
          <a:off x="3747478" y="414451"/>
          <a:ext cx="2452455" cy="2452455"/>
        </a:xfrm>
        <a:prstGeom prst="circularArrow">
          <a:avLst>
            <a:gd name="adj1" fmla="val 2435"/>
            <a:gd name="adj2" fmla="val 294708"/>
            <a:gd name="adj3" fmla="val 19529781"/>
            <a:gd name="adj4" fmla="val 12575511"/>
            <a:gd name="adj5" fmla="val 284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4664DAF-7E48-4C3C-A7AE-8D4E616B8933}">
      <dsp:nvSpPr>
        <dsp:cNvPr id="0" name=""/>
        <dsp:cNvSpPr/>
      </dsp:nvSpPr>
      <dsp:spPr>
        <a:xfrm>
          <a:off x="3044145" y="1067097"/>
          <a:ext cx="1839079" cy="7313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rgbClr val="C00000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OWS -&gt; MDW</a:t>
          </a:r>
          <a:endParaRPr lang="en-US" sz="2300" kern="1200" dirty="0"/>
        </a:p>
      </dsp:txBody>
      <dsp:txXfrm>
        <a:off x="3044145" y="1067097"/>
        <a:ext cx="1839079" cy="731341"/>
      </dsp:txXfrm>
    </dsp:sp>
    <dsp:sp modelId="{61490A74-30FE-4249-919F-54BDB5284E87}">
      <dsp:nvSpPr>
        <dsp:cNvPr id="0" name=""/>
        <dsp:cNvSpPr/>
      </dsp:nvSpPr>
      <dsp:spPr>
        <a:xfrm>
          <a:off x="5167635" y="1432768"/>
          <a:ext cx="2068964" cy="170646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Summary </a:t>
          </a:r>
          <a:r>
            <a:rPr lang="en-US" sz="2100" kern="1200" dirty="0" err="1" smtClean="0"/>
            <a:t>vs</a:t>
          </a:r>
          <a:r>
            <a:rPr lang="en-US" sz="2100" kern="1200" dirty="0" smtClean="0"/>
            <a:t> Detail Tables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Monetary Amounts</a:t>
          </a:r>
          <a:endParaRPr lang="en-US" sz="2100" kern="1200" dirty="0"/>
        </a:p>
      </dsp:txBody>
      <dsp:txXfrm>
        <a:off x="5167635" y="1432768"/>
        <a:ext cx="2068964" cy="1340792"/>
      </dsp:txXfrm>
    </dsp:sp>
    <dsp:sp modelId="{61E7AEFA-8544-460E-BFF4-2C51B4113EBB}">
      <dsp:nvSpPr>
        <dsp:cNvPr id="0" name=""/>
        <dsp:cNvSpPr/>
      </dsp:nvSpPr>
      <dsp:spPr>
        <a:xfrm>
          <a:off x="5627405" y="2773560"/>
          <a:ext cx="1839079" cy="7313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MDW -&gt; MDW</a:t>
          </a:r>
          <a:endParaRPr lang="en-US" sz="2300" kern="1200" dirty="0"/>
        </a:p>
      </dsp:txBody>
      <dsp:txXfrm>
        <a:off x="5627405" y="2773560"/>
        <a:ext cx="1839079" cy="73134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4D2A9B-C89D-43F1-9F3A-CE6CDB5DDDE4}">
      <dsp:nvSpPr>
        <dsp:cNvPr id="0" name=""/>
        <dsp:cNvSpPr/>
      </dsp:nvSpPr>
      <dsp:spPr>
        <a:xfrm>
          <a:off x="762000" y="0"/>
          <a:ext cx="1828800" cy="10160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BI Trust</a:t>
          </a:r>
          <a:endParaRPr lang="en-US" sz="2700" kern="1200" dirty="0"/>
        </a:p>
      </dsp:txBody>
      <dsp:txXfrm>
        <a:off x="762000" y="0"/>
        <a:ext cx="1828800" cy="1016000"/>
      </dsp:txXfrm>
    </dsp:sp>
    <dsp:sp modelId="{7164FA16-B7CE-45A1-A06A-58FD804B835C}">
      <dsp:nvSpPr>
        <dsp:cNvPr id="0" name=""/>
        <dsp:cNvSpPr/>
      </dsp:nvSpPr>
      <dsp:spPr>
        <a:xfrm rot="5400000">
          <a:off x="1485900" y="1041399"/>
          <a:ext cx="380999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5400000">
        <a:off x="1485900" y="1041399"/>
        <a:ext cx="380999" cy="457200"/>
      </dsp:txXfrm>
    </dsp:sp>
    <dsp:sp modelId="{F20E6FB8-972B-4044-A356-7008D7B17A30}">
      <dsp:nvSpPr>
        <dsp:cNvPr id="0" name=""/>
        <dsp:cNvSpPr/>
      </dsp:nvSpPr>
      <dsp:spPr>
        <a:xfrm>
          <a:off x="762000" y="1523999"/>
          <a:ext cx="1828800" cy="10160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Strong Adoption</a:t>
          </a:r>
          <a:endParaRPr lang="en-US" sz="2700" kern="1200" dirty="0"/>
        </a:p>
      </dsp:txBody>
      <dsp:txXfrm>
        <a:off x="762000" y="1523999"/>
        <a:ext cx="1828800" cy="1016000"/>
      </dsp:txXfrm>
    </dsp:sp>
    <dsp:sp modelId="{B41FAE6D-2BF5-442B-A25D-A2559ADE3407}">
      <dsp:nvSpPr>
        <dsp:cNvPr id="0" name=""/>
        <dsp:cNvSpPr/>
      </dsp:nvSpPr>
      <dsp:spPr>
        <a:xfrm rot="5400000">
          <a:off x="1485900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27650"/>
            <a:lumOff val="296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5400000">
        <a:off x="1485900" y="2565399"/>
        <a:ext cx="381000" cy="457200"/>
      </dsp:txXfrm>
    </dsp:sp>
    <dsp:sp modelId="{CAE0423A-6030-4397-AB35-5F49C79DF804}">
      <dsp:nvSpPr>
        <dsp:cNvPr id="0" name=""/>
        <dsp:cNvSpPr/>
      </dsp:nvSpPr>
      <dsp:spPr>
        <a:xfrm>
          <a:off x="762000" y="3047999"/>
          <a:ext cx="1828800" cy="10160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Business Outcomes</a:t>
          </a:r>
          <a:endParaRPr lang="en-US" sz="2700" kern="1200" dirty="0"/>
        </a:p>
      </dsp:txBody>
      <dsp:txXfrm>
        <a:off x="762000" y="3047999"/>
        <a:ext cx="1828800" cy="10160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4D2A9B-C89D-43F1-9F3A-CE6CDB5DDDE4}">
      <dsp:nvSpPr>
        <dsp:cNvPr id="0" name=""/>
        <dsp:cNvSpPr/>
      </dsp:nvSpPr>
      <dsp:spPr>
        <a:xfrm>
          <a:off x="762000" y="0"/>
          <a:ext cx="1828800" cy="10160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BI Trust</a:t>
          </a:r>
          <a:endParaRPr lang="en-US" sz="2700" kern="1200" dirty="0"/>
        </a:p>
      </dsp:txBody>
      <dsp:txXfrm>
        <a:off x="762000" y="0"/>
        <a:ext cx="1828800" cy="1016000"/>
      </dsp:txXfrm>
    </dsp:sp>
    <dsp:sp modelId="{7164FA16-B7CE-45A1-A06A-58FD804B835C}">
      <dsp:nvSpPr>
        <dsp:cNvPr id="0" name=""/>
        <dsp:cNvSpPr/>
      </dsp:nvSpPr>
      <dsp:spPr>
        <a:xfrm rot="5400000">
          <a:off x="1485900" y="1041399"/>
          <a:ext cx="380999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5400000">
        <a:off x="1485900" y="1041399"/>
        <a:ext cx="380999" cy="457200"/>
      </dsp:txXfrm>
    </dsp:sp>
    <dsp:sp modelId="{F20E6FB8-972B-4044-A356-7008D7B17A30}">
      <dsp:nvSpPr>
        <dsp:cNvPr id="0" name=""/>
        <dsp:cNvSpPr/>
      </dsp:nvSpPr>
      <dsp:spPr>
        <a:xfrm>
          <a:off x="762000" y="1523999"/>
          <a:ext cx="1828800" cy="10160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Strong Adoption</a:t>
          </a:r>
          <a:endParaRPr lang="en-US" sz="2700" kern="1200" dirty="0"/>
        </a:p>
      </dsp:txBody>
      <dsp:txXfrm>
        <a:off x="762000" y="1523999"/>
        <a:ext cx="1828800" cy="1016000"/>
      </dsp:txXfrm>
    </dsp:sp>
    <dsp:sp modelId="{B41FAE6D-2BF5-442B-A25D-A2559ADE3407}">
      <dsp:nvSpPr>
        <dsp:cNvPr id="0" name=""/>
        <dsp:cNvSpPr/>
      </dsp:nvSpPr>
      <dsp:spPr>
        <a:xfrm rot="5400000">
          <a:off x="1485900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27650"/>
            <a:lumOff val="296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5400000">
        <a:off x="1485900" y="2565399"/>
        <a:ext cx="381000" cy="457200"/>
      </dsp:txXfrm>
    </dsp:sp>
    <dsp:sp modelId="{CAE0423A-6030-4397-AB35-5F49C79DF804}">
      <dsp:nvSpPr>
        <dsp:cNvPr id="0" name=""/>
        <dsp:cNvSpPr/>
      </dsp:nvSpPr>
      <dsp:spPr>
        <a:xfrm>
          <a:off x="762000" y="3047999"/>
          <a:ext cx="1828800" cy="101600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Business Outcomes</a:t>
          </a:r>
          <a:endParaRPr lang="en-US" sz="2700" kern="1200" dirty="0"/>
        </a:p>
      </dsp:txBody>
      <dsp:txXfrm>
        <a:off x="762000" y="3047999"/>
        <a:ext cx="1828800" cy="101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C247CBD-B00C-47BD-83D1-5DB7D439B26C}" type="datetimeFigureOut">
              <a:rPr lang="en-US"/>
              <a:pPr>
                <a:defRPr/>
              </a:pPr>
              <a:t>3/1/2010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D5FB1D1-73BB-4457-BB8D-4BAE92082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E8ED7C3-D6DC-4CEB-A1F6-51C845ED3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8ADFA3-BDB0-46C4-8BCC-6952A35298A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A5E6B-3B4C-4273-B1BD-663494BEC02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Our reconciliation process attempts to verify that the data in the EPM Warehouse represents the data in the transactional systems. This is done by:</a:t>
            </a: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Comparing row counts between all the OLTP to OWS tables.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Comparing data aggregations between key transactional tables in the OWS.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lvl="0"/>
            <a:r>
              <a:rPr lang="en-US" sz="1200" b="1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Comparing OWS to MDW data aggregations at the account type level for Financials and University Level for HR.</a:t>
            </a:r>
            <a:endParaRPr lang="en-US" sz="1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'PS_LEDGER',      SUM(POSTED_TOTAL_AMT) for current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fiscal year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'PS_LEDGER_KK’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'PS_KK_ACTIVITY_LOG’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'PS_JRNL_LN’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'PS_DIST_LN’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'PS_VCHR_ACCTG_LINE’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'PS_EX_ACCTG_LINE’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'PS_BI_ACCT_ENTRY’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'PS_PAY_MISC_DST’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PS_JOB</a:t>
            </a:r>
          </a:p>
          <a:p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Same tables sum amount and aggregate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to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FISCAL_YEAR,ACCOUNTING_PERIOD,DEPTID,FUND_CODE,ACCOUNT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Except Job aggregate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to Dept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A5E6B-3B4C-4273-B1BD-663494BEC02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Our reconciliation process attempts to verify that the data in the EPM Warehouse represents the data in the transactional systems. This is done by:</a:t>
            </a: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Comparing row counts between all the OLTP to OWS tables.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Comparing data aggregations between key transactional tables in the OWS.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lvl="0"/>
            <a:r>
              <a:rPr lang="en-US" sz="1200" b="1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Comparing OWS to MDW data aggregations at the account type level for Financials and University Level for HR.</a:t>
            </a:r>
            <a:endParaRPr lang="en-US" sz="1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3B06B8-57E2-47DC-B545-19CAB32497E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Perpetua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Perpetua" pitchFamily="18" charset="0"/>
              </a:rPr>
              <a:t>Understand the business and how BI impacts their job.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Perpetua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52FC6-2926-4A98-93A4-939C45253D51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0B4685-8518-42C9-A440-1EEC3E3D8CF9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Unsung </a:t>
            </a:r>
            <a:r>
              <a:rPr lang="en-US" dirty="0" err="1" smtClean="0"/>
              <a:t>heros</a:t>
            </a:r>
            <a:r>
              <a:rPr lang="en-US" dirty="0" smtClean="0"/>
              <a:t> and </a:t>
            </a:r>
            <a:r>
              <a:rPr lang="en-US" dirty="0" err="1" smtClean="0"/>
              <a:t>sheros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BI requires</a:t>
            </a:r>
            <a:r>
              <a:rPr lang="en-US" baseline="0" dirty="0" smtClean="0"/>
              <a:t> cross-functional team work…</a:t>
            </a:r>
            <a:r>
              <a:rPr lang="en-US" dirty="0" smtClean="0"/>
              <a:t>Importance</a:t>
            </a:r>
            <a:r>
              <a:rPr lang="en-US" baseline="0" dirty="0" smtClean="0"/>
              <a:t> of functional involvement in a BI Initiative. </a:t>
            </a:r>
          </a:p>
          <a:p>
            <a:r>
              <a:rPr lang="en-US" b="1" baseline="0" dirty="0" smtClean="0"/>
              <a:t>“Technically led but Business driven”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ED7C3-D6DC-4CEB-A1F6-51C845ED372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lliance10 top banner.JPG"/>
          <p:cNvPicPr>
            <a:picLocks noChangeAspect="1"/>
          </p:cNvPicPr>
          <p:nvPr userDrawn="1"/>
        </p:nvPicPr>
        <p:blipFill>
          <a:blip r:embed="rId2" cstate="print"/>
          <a:srcRect l="742" r="742" b="12329"/>
          <a:stretch>
            <a:fillRect/>
          </a:stretch>
        </p:blipFill>
        <p:spPr bwMode="auto">
          <a:xfrm>
            <a:off x="0" y="6238875"/>
            <a:ext cx="91440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FSU_GoldSeal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91400" cy="639763"/>
          </a:xfrm>
        </p:spPr>
        <p:txBody>
          <a:bodyPr/>
          <a:lstStyle>
            <a:lvl1pPr>
              <a:defRPr sz="4000" baseline="0">
                <a:latin typeface="Perpetu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639763"/>
          </a:xfrm>
        </p:spPr>
        <p:txBody>
          <a:bodyPr/>
          <a:lstStyle>
            <a:lvl1pPr>
              <a:defRPr sz="4000" baseline="0">
                <a:solidFill>
                  <a:schemeClr val="tx2"/>
                </a:solidFill>
                <a:latin typeface="Perpetu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639763"/>
          </a:xfrm>
        </p:spPr>
        <p:txBody>
          <a:bodyPr/>
          <a:lstStyle>
            <a:lvl1pPr>
              <a:defRPr sz="4000" baseline="0">
                <a:latin typeface="Perpetu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ormal_torcheslighter.jpg"/>
          <p:cNvPicPr>
            <a:picLocks noChangeAspect="1"/>
          </p:cNvPicPr>
          <p:nvPr/>
        </p:nvPicPr>
        <p:blipFill>
          <a:blip r:embed="rId6" cstate="print">
            <a:lum bright="70000" contrast="-70000"/>
          </a:blip>
          <a:stretch>
            <a:fillRect/>
          </a:stretch>
        </p:blipFill>
        <p:spPr>
          <a:xfrm>
            <a:off x="1524000" y="990600"/>
            <a:ext cx="6045200" cy="5080000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543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768350"/>
            <a:ext cx="7391400" cy="0"/>
          </a:xfrm>
          <a:prstGeom prst="line">
            <a:avLst/>
          </a:prstGeom>
          <a:noFill/>
          <a:ln w="25400">
            <a:gradFill flip="none" rotWithShape="1">
              <a:gsLst>
                <a:gs pos="0">
                  <a:srgbClr val="9A7532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13500000" scaled="0"/>
              <a:tileRect/>
            </a:gradFill>
            <a:round/>
            <a:headEnd/>
            <a:tailEnd/>
          </a:ln>
          <a:effectLst>
            <a:outerShdw blurRad="50800" dist="50800" dir="5400000" algn="ctr" rotWithShape="0">
              <a:schemeClr val="accent4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4" name="Picture 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04100" y="6324600"/>
            <a:ext cx="1587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9" descr="FSU_GoldSeal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48600" y="228600"/>
            <a:ext cx="112553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8" r:id="rId2"/>
    <p:sldLayoutId id="2147483679" r:id="rId3"/>
    <p:sldLayoutId id="2147483680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Perpetua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Perpetu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Perpetu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Perpetu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Perpetu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Perpetu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Perpetua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Perpetua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Perpetua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Perpetua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wm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1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Bmenchion@admin.fsu.edu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48400" y="5181600"/>
            <a:ext cx="2743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Session #</a:t>
            </a:r>
            <a:r>
              <a:rPr lang="en-US" sz="2800" dirty="0" smtClean="0"/>
              <a:t>27717</a:t>
            </a:r>
          </a:p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March 1, 2010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236220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3600" b="1" i="1" dirty="0">
                <a:latin typeface="+mj-lt"/>
                <a:cs typeface="Times New Roman" pitchFamily="18" charset="0"/>
              </a:rPr>
              <a:t> </a:t>
            </a:r>
            <a:r>
              <a:rPr lang="en-US" sz="3600" b="1" dirty="0"/>
              <a:t>Building Trust: The Critical Success Factor (CSF) of a BI </a:t>
            </a:r>
            <a:r>
              <a:rPr lang="en-US" sz="3600" b="1" dirty="0" smtClean="0"/>
              <a:t>Initiative</a:t>
            </a:r>
            <a:endParaRPr lang="en-US" sz="3600" b="1" dirty="0">
              <a:latin typeface="+mj-lt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220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828800" y="533400"/>
            <a:ext cx="7315200" cy="914400"/>
          </a:xfrm>
          <a:prstGeom prst="rect">
            <a:avLst/>
          </a:prstGeom>
        </p:spPr>
        <p:txBody>
          <a:bodyPr/>
          <a:lstStyle>
            <a:lvl1pPr>
              <a:defRPr sz="440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defRPr>
            </a:lvl1pPr>
          </a:lstStyle>
          <a:p>
            <a:pPr eaLnBrk="0" hangingPunct="0">
              <a:defRPr/>
            </a:pPr>
            <a:r>
              <a:rPr lang="en-US" kern="0" dirty="0" smtClean="0">
                <a:solidFill>
                  <a:schemeClr val="tx2"/>
                </a:solidFill>
                <a:ea typeface="+mj-ea"/>
                <a:cs typeface="+mj-cs"/>
              </a:rPr>
              <a:t>The Florida State University</a:t>
            </a:r>
            <a:endParaRPr lang="en-US" kern="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981200" y="1289050"/>
            <a:ext cx="6858000" cy="6350"/>
          </a:xfrm>
          <a:prstGeom prst="line">
            <a:avLst/>
          </a:prstGeom>
          <a:ln w="44450" cmpd="sng">
            <a:solidFill>
              <a:srgbClr val="9A7532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3400" y="1295400"/>
            <a:ext cx="76200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 Defined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8077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Perpetua" pitchFamily="18" charset="0"/>
              </a:rPr>
              <a:t>1.</a:t>
            </a:r>
            <a:r>
              <a:rPr lang="en-US" sz="2000" b="1" dirty="0" smtClean="0">
                <a:latin typeface="Perpetua" pitchFamily="18" charset="0"/>
              </a:rPr>
              <a:t> </a:t>
            </a:r>
            <a:r>
              <a:rPr lang="en-US" sz="2000" dirty="0" smtClean="0">
                <a:latin typeface="Perpetua" pitchFamily="18" charset="0"/>
              </a:rPr>
              <a:t>reliance on the </a:t>
            </a:r>
            <a:r>
              <a:rPr lang="en-US" sz="2000" b="1" dirty="0" smtClean="0">
                <a:latin typeface="Perpetua" pitchFamily="18" charset="0"/>
              </a:rPr>
              <a:t>integrity</a:t>
            </a:r>
            <a:r>
              <a:rPr lang="en-US" sz="2000" dirty="0" smtClean="0">
                <a:latin typeface="Perpetua" pitchFamily="18" charset="0"/>
              </a:rPr>
              <a:t>, strength, </a:t>
            </a:r>
            <a:r>
              <a:rPr lang="en-US" sz="2000" b="1" dirty="0" smtClean="0">
                <a:latin typeface="Perpetua" pitchFamily="18" charset="0"/>
              </a:rPr>
              <a:t>ability</a:t>
            </a:r>
            <a:r>
              <a:rPr lang="en-US" sz="2000" dirty="0" smtClean="0">
                <a:latin typeface="Perpetua" pitchFamily="18" charset="0"/>
              </a:rPr>
              <a:t>, </a:t>
            </a:r>
            <a:r>
              <a:rPr lang="en-US" sz="2000" b="1" dirty="0" smtClean="0">
                <a:latin typeface="Perpetua" pitchFamily="18" charset="0"/>
              </a:rPr>
              <a:t>surety</a:t>
            </a:r>
            <a:r>
              <a:rPr lang="en-US" sz="2000" dirty="0" smtClean="0">
                <a:latin typeface="Perpetua" pitchFamily="18" charset="0"/>
              </a:rPr>
              <a:t>, etc., of a </a:t>
            </a:r>
            <a:r>
              <a:rPr lang="en-US" sz="2000" b="1" dirty="0" smtClean="0">
                <a:latin typeface="Perpetua" pitchFamily="18" charset="0"/>
              </a:rPr>
              <a:t>person </a:t>
            </a:r>
          </a:p>
          <a:p>
            <a:r>
              <a:rPr lang="en-US" sz="2000" b="1" dirty="0" smtClean="0">
                <a:latin typeface="Perpetua" pitchFamily="18" charset="0"/>
              </a:rPr>
              <a:t>or thing</a:t>
            </a:r>
            <a:r>
              <a:rPr lang="en-US" sz="2000" dirty="0" smtClean="0">
                <a:latin typeface="Perpetua" pitchFamily="18" charset="0"/>
              </a:rPr>
              <a:t>; </a:t>
            </a:r>
            <a:r>
              <a:rPr lang="en-US" sz="2000" b="1" dirty="0" smtClean="0">
                <a:latin typeface="Perpetua" pitchFamily="18" charset="0"/>
              </a:rPr>
              <a:t>confidence</a:t>
            </a:r>
            <a:r>
              <a:rPr lang="en-US" sz="2000" dirty="0" smtClean="0">
                <a:latin typeface="Perpetua" pitchFamily="18" charset="0"/>
              </a:rPr>
              <a:t>. </a:t>
            </a:r>
          </a:p>
          <a:p>
            <a:r>
              <a:rPr lang="en-US" sz="2000" dirty="0" smtClean="0">
                <a:latin typeface="Perpetua" pitchFamily="18" charset="0"/>
              </a:rPr>
              <a:t>2. </a:t>
            </a:r>
            <a:r>
              <a:rPr lang="en-US" sz="2000" b="1" dirty="0" smtClean="0">
                <a:latin typeface="Perpetua" pitchFamily="18" charset="0"/>
              </a:rPr>
              <a:t>confident</a:t>
            </a:r>
            <a:r>
              <a:rPr lang="en-US" sz="2000" dirty="0" smtClean="0">
                <a:latin typeface="Perpetua" pitchFamily="18" charset="0"/>
              </a:rPr>
              <a:t> expectation of something; hope. </a:t>
            </a:r>
          </a:p>
          <a:p>
            <a:r>
              <a:rPr lang="en-US" sz="2000" dirty="0" smtClean="0">
                <a:latin typeface="Perpetua" pitchFamily="18" charset="0"/>
              </a:rPr>
              <a:t>3. a person on whom or thing on which one </a:t>
            </a:r>
            <a:r>
              <a:rPr lang="en-US" sz="2000" b="1" dirty="0" smtClean="0">
                <a:latin typeface="Perpetua" pitchFamily="18" charset="0"/>
              </a:rPr>
              <a:t>relies</a:t>
            </a:r>
            <a:r>
              <a:rPr lang="en-US" sz="2000" dirty="0" smtClean="0">
                <a:latin typeface="Perpetua" pitchFamily="18" charset="0"/>
              </a:rPr>
              <a:t>: (i.e. God is my trust)</a:t>
            </a:r>
          </a:p>
          <a:p>
            <a:endParaRPr lang="en-US" dirty="0">
              <a:latin typeface="Perpet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72409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Perpetua" pitchFamily="18" charset="0"/>
              </a:rPr>
              <a:t>As it relates to a BI Initiative</a:t>
            </a:r>
            <a:endParaRPr lang="en-US" sz="2000" b="1" dirty="0">
              <a:latin typeface="Perpet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0480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Perpetua" pitchFamily="18" charset="0"/>
              </a:rPr>
              <a:t>Knowledge and assurance that accurate information will be available when it is needed, where it is needed and how it is needed to support/improve an organizations ability to make business decisions and be more productive.</a:t>
            </a:r>
            <a:endParaRPr lang="en-US" sz="2000" dirty="0">
              <a:latin typeface="Perpet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002268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Perpetua" pitchFamily="18" charset="0"/>
              </a:rPr>
              <a:t>Webster</a:t>
            </a:r>
            <a:endParaRPr lang="en-US" sz="2000" b="1" dirty="0"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3400" y="1295400"/>
            <a:ext cx="76200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 Defined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8077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Perpetua" pitchFamily="18" charset="0"/>
              </a:rPr>
              <a:t>1.</a:t>
            </a:r>
            <a:r>
              <a:rPr lang="en-US" sz="2000" b="1" dirty="0" smtClean="0">
                <a:latin typeface="Perpetua" pitchFamily="18" charset="0"/>
              </a:rPr>
              <a:t> </a:t>
            </a:r>
            <a:r>
              <a:rPr lang="en-US" sz="2000" dirty="0" smtClean="0">
                <a:latin typeface="Perpetua" pitchFamily="18" charset="0"/>
              </a:rPr>
              <a:t>reliance on the </a:t>
            </a:r>
            <a:r>
              <a:rPr lang="en-US" sz="2000" b="1" dirty="0" smtClean="0">
                <a:latin typeface="Perpetua" pitchFamily="18" charset="0"/>
              </a:rPr>
              <a:t>integrity</a:t>
            </a:r>
            <a:r>
              <a:rPr lang="en-US" sz="2000" dirty="0" smtClean="0">
                <a:latin typeface="Perpetua" pitchFamily="18" charset="0"/>
              </a:rPr>
              <a:t>, strength, </a:t>
            </a:r>
            <a:r>
              <a:rPr lang="en-US" sz="2000" b="1" dirty="0" smtClean="0">
                <a:latin typeface="Perpetua" pitchFamily="18" charset="0"/>
              </a:rPr>
              <a:t>ability</a:t>
            </a:r>
            <a:r>
              <a:rPr lang="en-US" sz="2000" dirty="0" smtClean="0">
                <a:latin typeface="Perpetua" pitchFamily="18" charset="0"/>
              </a:rPr>
              <a:t>, </a:t>
            </a:r>
            <a:r>
              <a:rPr lang="en-US" sz="2000" b="1" dirty="0" smtClean="0">
                <a:latin typeface="Perpetua" pitchFamily="18" charset="0"/>
              </a:rPr>
              <a:t>surety</a:t>
            </a:r>
            <a:r>
              <a:rPr lang="en-US" sz="2000" dirty="0" smtClean="0">
                <a:latin typeface="Perpetua" pitchFamily="18" charset="0"/>
              </a:rPr>
              <a:t>, etc., of a </a:t>
            </a:r>
            <a:r>
              <a:rPr lang="en-US" sz="2000" b="1" dirty="0" smtClean="0">
                <a:latin typeface="Perpetua" pitchFamily="18" charset="0"/>
              </a:rPr>
              <a:t>person </a:t>
            </a:r>
          </a:p>
          <a:p>
            <a:r>
              <a:rPr lang="en-US" sz="2000" b="1" dirty="0" smtClean="0">
                <a:latin typeface="Perpetua" pitchFamily="18" charset="0"/>
              </a:rPr>
              <a:t>or thing</a:t>
            </a:r>
            <a:r>
              <a:rPr lang="en-US" sz="2000" dirty="0" smtClean="0">
                <a:latin typeface="Perpetua" pitchFamily="18" charset="0"/>
              </a:rPr>
              <a:t>; </a:t>
            </a:r>
            <a:r>
              <a:rPr lang="en-US" sz="2000" b="1" dirty="0" smtClean="0">
                <a:latin typeface="Perpetua" pitchFamily="18" charset="0"/>
              </a:rPr>
              <a:t>confidence</a:t>
            </a:r>
            <a:r>
              <a:rPr lang="en-US" sz="2000" dirty="0" smtClean="0">
                <a:latin typeface="Perpetua" pitchFamily="18" charset="0"/>
              </a:rPr>
              <a:t>. </a:t>
            </a:r>
          </a:p>
          <a:p>
            <a:r>
              <a:rPr lang="en-US" sz="2000" dirty="0" smtClean="0">
                <a:latin typeface="Perpetua" pitchFamily="18" charset="0"/>
              </a:rPr>
              <a:t>2. </a:t>
            </a:r>
            <a:r>
              <a:rPr lang="en-US" sz="2000" b="1" dirty="0" smtClean="0">
                <a:latin typeface="Perpetua" pitchFamily="18" charset="0"/>
              </a:rPr>
              <a:t>confident</a:t>
            </a:r>
            <a:r>
              <a:rPr lang="en-US" sz="2000" dirty="0" smtClean="0">
                <a:latin typeface="Perpetua" pitchFamily="18" charset="0"/>
              </a:rPr>
              <a:t> expectation of something; hope. </a:t>
            </a:r>
          </a:p>
          <a:p>
            <a:r>
              <a:rPr lang="en-US" sz="2000" dirty="0" smtClean="0">
                <a:latin typeface="Perpetua" pitchFamily="18" charset="0"/>
              </a:rPr>
              <a:t>3. a person on whom or thing on which one </a:t>
            </a:r>
            <a:r>
              <a:rPr lang="en-US" sz="2000" b="1" dirty="0" smtClean="0">
                <a:latin typeface="Perpetua" pitchFamily="18" charset="0"/>
              </a:rPr>
              <a:t>relies</a:t>
            </a:r>
            <a:r>
              <a:rPr lang="en-US" sz="2000" dirty="0" smtClean="0">
                <a:latin typeface="Perpetua" pitchFamily="18" charset="0"/>
              </a:rPr>
              <a:t>: (i.e. God is my trust)</a:t>
            </a:r>
          </a:p>
          <a:p>
            <a:endParaRPr lang="en-US" dirty="0">
              <a:latin typeface="Perpet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72409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Perpetua" pitchFamily="18" charset="0"/>
              </a:rPr>
              <a:t>As it relates to a BI Initiative</a:t>
            </a:r>
            <a:endParaRPr lang="en-US" sz="2000" b="1" dirty="0">
              <a:latin typeface="Perpet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0480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Perpetua" pitchFamily="18" charset="0"/>
              </a:rPr>
              <a:t>Knowledge and assurance that accurate information will be available when it is needed, where it is needed and how it is needed to support/improve an organizations ability to make business decisions and be more productive.</a:t>
            </a:r>
            <a:endParaRPr lang="en-US" sz="2000" dirty="0">
              <a:latin typeface="Perpet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4168914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Perpetua" pitchFamily="18" charset="0"/>
              </a:rPr>
              <a:t>What happens to trust when this is definition is not met? Can trust be build even when….Data is late! BI server crashes!!  Data is crap!!! </a:t>
            </a:r>
            <a:endParaRPr lang="en-US" sz="2000" b="1" dirty="0">
              <a:latin typeface="Perpet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002268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Perpetua" pitchFamily="18" charset="0"/>
              </a:rPr>
              <a:t>Webster</a:t>
            </a:r>
            <a:endParaRPr lang="en-US" sz="2000" b="1" dirty="0">
              <a:latin typeface="Perpet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3400" y="1295400"/>
            <a:ext cx="76200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 Defined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8077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Perpetua" pitchFamily="18" charset="0"/>
              </a:rPr>
              <a:t>1.</a:t>
            </a:r>
            <a:r>
              <a:rPr lang="en-US" sz="2000" b="1" dirty="0" smtClean="0">
                <a:latin typeface="Perpetua" pitchFamily="18" charset="0"/>
              </a:rPr>
              <a:t> </a:t>
            </a:r>
            <a:r>
              <a:rPr lang="en-US" sz="2000" dirty="0" smtClean="0">
                <a:latin typeface="Perpetua" pitchFamily="18" charset="0"/>
              </a:rPr>
              <a:t>reliance on the </a:t>
            </a:r>
            <a:r>
              <a:rPr lang="en-US" sz="2000" b="1" dirty="0" smtClean="0">
                <a:latin typeface="Perpetua" pitchFamily="18" charset="0"/>
              </a:rPr>
              <a:t>integrity</a:t>
            </a:r>
            <a:r>
              <a:rPr lang="en-US" sz="2000" dirty="0" smtClean="0">
                <a:latin typeface="Perpetua" pitchFamily="18" charset="0"/>
              </a:rPr>
              <a:t>, strength, </a:t>
            </a:r>
            <a:r>
              <a:rPr lang="en-US" sz="2000" b="1" dirty="0" smtClean="0">
                <a:latin typeface="Perpetua" pitchFamily="18" charset="0"/>
              </a:rPr>
              <a:t>ability</a:t>
            </a:r>
            <a:r>
              <a:rPr lang="en-US" sz="2000" dirty="0" smtClean="0">
                <a:latin typeface="Perpetua" pitchFamily="18" charset="0"/>
              </a:rPr>
              <a:t>, </a:t>
            </a:r>
            <a:r>
              <a:rPr lang="en-US" sz="2000" b="1" dirty="0" smtClean="0">
                <a:latin typeface="Perpetua" pitchFamily="18" charset="0"/>
              </a:rPr>
              <a:t>surety</a:t>
            </a:r>
            <a:r>
              <a:rPr lang="en-US" sz="2000" dirty="0" smtClean="0">
                <a:latin typeface="Perpetua" pitchFamily="18" charset="0"/>
              </a:rPr>
              <a:t>, etc., of a </a:t>
            </a:r>
            <a:r>
              <a:rPr lang="en-US" sz="2000" b="1" dirty="0" smtClean="0">
                <a:latin typeface="Perpetua" pitchFamily="18" charset="0"/>
              </a:rPr>
              <a:t>person </a:t>
            </a:r>
          </a:p>
          <a:p>
            <a:r>
              <a:rPr lang="en-US" sz="2000" b="1" dirty="0" smtClean="0">
                <a:latin typeface="Perpetua" pitchFamily="18" charset="0"/>
              </a:rPr>
              <a:t>or thing</a:t>
            </a:r>
            <a:r>
              <a:rPr lang="en-US" sz="2000" dirty="0" smtClean="0">
                <a:latin typeface="Perpetua" pitchFamily="18" charset="0"/>
              </a:rPr>
              <a:t>; </a:t>
            </a:r>
            <a:r>
              <a:rPr lang="en-US" sz="2000" b="1" dirty="0" smtClean="0">
                <a:latin typeface="Perpetua" pitchFamily="18" charset="0"/>
              </a:rPr>
              <a:t>confidence</a:t>
            </a:r>
            <a:r>
              <a:rPr lang="en-US" sz="2000" dirty="0" smtClean="0">
                <a:latin typeface="Perpetua" pitchFamily="18" charset="0"/>
              </a:rPr>
              <a:t>. </a:t>
            </a:r>
          </a:p>
          <a:p>
            <a:r>
              <a:rPr lang="en-US" sz="2000" dirty="0" smtClean="0">
                <a:latin typeface="Perpetua" pitchFamily="18" charset="0"/>
              </a:rPr>
              <a:t>2. </a:t>
            </a:r>
            <a:r>
              <a:rPr lang="en-US" sz="2000" b="1" dirty="0" smtClean="0">
                <a:latin typeface="Perpetua" pitchFamily="18" charset="0"/>
              </a:rPr>
              <a:t>confident</a:t>
            </a:r>
            <a:r>
              <a:rPr lang="en-US" sz="2000" dirty="0" smtClean="0">
                <a:latin typeface="Perpetua" pitchFamily="18" charset="0"/>
              </a:rPr>
              <a:t> expectation of something; hope. </a:t>
            </a:r>
          </a:p>
          <a:p>
            <a:r>
              <a:rPr lang="en-US" sz="2000" dirty="0" smtClean="0">
                <a:latin typeface="Perpetua" pitchFamily="18" charset="0"/>
              </a:rPr>
              <a:t>3. a person on whom or thing on which one </a:t>
            </a:r>
            <a:r>
              <a:rPr lang="en-US" sz="2000" b="1" dirty="0" smtClean="0">
                <a:latin typeface="Perpetua" pitchFamily="18" charset="0"/>
              </a:rPr>
              <a:t>relies</a:t>
            </a:r>
            <a:r>
              <a:rPr lang="en-US" sz="2000" dirty="0" smtClean="0">
                <a:latin typeface="Perpetua" pitchFamily="18" charset="0"/>
              </a:rPr>
              <a:t>: (i.e. God is my trust)</a:t>
            </a:r>
          </a:p>
          <a:p>
            <a:endParaRPr lang="en-US" dirty="0">
              <a:latin typeface="Perpet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72409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Perpetua" pitchFamily="18" charset="0"/>
              </a:rPr>
              <a:t>As it relates to a BI Initiative</a:t>
            </a:r>
            <a:endParaRPr lang="en-US" sz="2000" b="1" dirty="0">
              <a:latin typeface="Perpet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0480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Perpetua" pitchFamily="18" charset="0"/>
              </a:rPr>
              <a:t>Knowledge and assurance that accurate information will be available when it is needed, where it is needed and how it is needed to support/improve an organizations ability to make business decisions and be more productive.</a:t>
            </a:r>
            <a:endParaRPr lang="en-US" sz="2000" dirty="0">
              <a:latin typeface="Perpet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4168914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Perpetua" pitchFamily="18" charset="0"/>
              </a:rPr>
              <a:t>What happens to trust when this is definition is not met? Can trust be build even when….Data is late! BI server crashes!!  Data is crap!!! </a:t>
            </a:r>
            <a:endParaRPr lang="en-US" sz="2000" b="1" dirty="0">
              <a:latin typeface="Perpet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50292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Perpetua" pitchFamily="18" charset="0"/>
              </a:rPr>
              <a:t>Does trust come only by building a suite robust data marts and effective dashboards? </a:t>
            </a:r>
            <a:r>
              <a:rPr lang="en-US" sz="2400" b="1" dirty="0" smtClean="0">
                <a:solidFill>
                  <a:srgbClr val="FF0000"/>
                </a:solidFill>
                <a:latin typeface="Perpetua" pitchFamily="18" charset="0"/>
              </a:rPr>
              <a:t>NO</a:t>
            </a:r>
            <a:endParaRPr lang="en-US" sz="2000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002268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Perpetua" pitchFamily="18" charset="0"/>
              </a:rPr>
              <a:t>Webster</a:t>
            </a:r>
            <a:endParaRPr lang="en-US" sz="2000" b="1" dirty="0"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3400" y="1295400"/>
            <a:ext cx="76200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 Defined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8077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Perpetua" pitchFamily="18" charset="0"/>
              </a:rPr>
              <a:t>1.</a:t>
            </a:r>
            <a:r>
              <a:rPr lang="en-US" sz="2000" b="1" dirty="0" smtClean="0">
                <a:latin typeface="Perpetua" pitchFamily="18" charset="0"/>
              </a:rPr>
              <a:t> </a:t>
            </a:r>
            <a:r>
              <a:rPr lang="en-US" sz="2000" dirty="0" smtClean="0">
                <a:latin typeface="Perpetua" pitchFamily="18" charset="0"/>
              </a:rPr>
              <a:t>reliance on the </a:t>
            </a:r>
            <a:r>
              <a:rPr lang="en-US" sz="2000" b="1" dirty="0" smtClean="0">
                <a:latin typeface="Perpetua" pitchFamily="18" charset="0"/>
              </a:rPr>
              <a:t>integrity</a:t>
            </a:r>
            <a:r>
              <a:rPr lang="en-US" sz="2000" dirty="0" smtClean="0">
                <a:latin typeface="Perpetua" pitchFamily="18" charset="0"/>
              </a:rPr>
              <a:t>, strength, </a:t>
            </a:r>
            <a:r>
              <a:rPr lang="en-US" sz="2000" b="1" dirty="0" smtClean="0">
                <a:latin typeface="Perpetua" pitchFamily="18" charset="0"/>
              </a:rPr>
              <a:t>ability</a:t>
            </a:r>
            <a:r>
              <a:rPr lang="en-US" sz="2000" dirty="0" smtClean="0">
                <a:latin typeface="Perpetua" pitchFamily="18" charset="0"/>
              </a:rPr>
              <a:t>, </a:t>
            </a:r>
            <a:r>
              <a:rPr lang="en-US" sz="2000" b="1" dirty="0" smtClean="0">
                <a:latin typeface="Perpetua" pitchFamily="18" charset="0"/>
              </a:rPr>
              <a:t>surety</a:t>
            </a:r>
            <a:r>
              <a:rPr lang="en-US" sz="2000" dirty="0" smtClean="0">
                <a:latin typeface="Perpetua" pitchFamily="18" charset="0"/>
              </a:rPr>
              <a:t>, etc., of a </a:t>
            </a:r>
            <a:r>
              <a:rPr lang="en-US" sz="2000" b="1" dirty="0" smtClean="0">
                <a:latin typeface="Perpetua" pitchFamily="18" charset="0"/>
              </a:rPr>
              <a:t>person </a:t>
            </a:r>
          </a:p>
          <a:p>
            <a:r>
              <a:rPr lang="en-US" sz="2000" b="1" dirty="0" smtClean="0">
                <a:latin typeface="Perpetua" pitchFamily="18" charset="0"/>
              </a:rPr>
              <a:t>or thing</a:t>
            </a:r>
            <a:r>
              <a:rPr lang="en-US" sz="2000" dirty="0" smtClean="0">
                <a:latin typeface="Perpetua" pitchFamily="18" charset="0"/>
              </a:rPr>
              <a:t>; </a:t>
            </a:r>
            <a:r>
              <a:rPr lang="en-US" sz="2000" b="1" dirty="0" smtClean="0">
                <a:latin typeface="Perpetua" pitchFamily="18" charset="0"/>
              </a:rPr>
              <a:t>confidence</a:t>
            </a:r>
            <a:r>
              <a:rPr lang="en-US" sz="2000" dirty="0" smtClean="0">
                <a:latin typeface="Perpetua" pitchFamily="18" charset="0"/>
              </a:rPr>
              <a:t>. </a:t>
            </a:r>
          </a:p>
          <a:p>
            <a:r>
              <a:rPr lang="en-US" sz="2000" dirty="0" smtClean="0">
                <a:latin typeface="Perpetua" pitchFamily="18" charset="0"/>
              </a:rPr>
              <a:t>2. </a:t>
            </a:r>
            <a:r>
              <a:rPr lang="en-US" sz="2000" b="1" dirty="0" smtClean="0">
                <a:latin typeface="Perpetua" pitchFamily="18" charset="0"/>
              </a:rPr>
              <a:t>confident</a:t>
            </a:r>
            <a:r>
              <a:rPr lang="en-US" sz="2000" dirty="0" smtClean="0">
                <a:latin typeface="Perpetua" pitchFamily="18" charset="0"/>
              </a:rPr>
              <a:t> expectation of something; hope. </a:t>
            </a:r>
          </a:p>
          <a:p>
            <a:r>
              <a:rPr lang="en-US" sz="2000" dirty="0" smtClean="0">
                <a:latin typeface="Perpetua" pitchFamily="18" charset="0"/>
              </a:rPr>
              <a:t>3. a person on whom or thing on which one </a:t>
            </a:r>
            <a:r>
              <a:rPr lang="en-US" sz="2000" b="1" dirty="0" smtClean="0">
                <a:latin typeface="Perpetua" pitchFamily="18" charset="0"/>
              </a:rPr>
              <a:t>relies</a:t>
            </a:r>
            <a:r>
              <a:rPr lang="en-US" sz="2000" dirty="0" smtClean="0">
                <a:latin typeface="Perpetua" pitchFamily="18" charset="0"/>
              </a:rPr>
              <a:t>: (i.e. God is my trust)</a:t>
            </a:r>
          </a:p>
          <a:p>
            <a:endParaRPr lang="en-US" dirty="0">
              <a:latin typeface="Perpet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72409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Perpetua" pitchFamily="18" charset="0"/>
              </a:rPr>
              <a:t>As it relates to a BI Initiative</a:t>
            </a:r>
            <a:endParaRPr lang="en-US" sz="2000" b="1" dirty="0">
              <a:latin typeface="Perpet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0480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Perpetua" pitchFamily="18" charset="0"/>
              </a:rPr>
              <a:t>Knowledge and assurance that accurate information will be available when it is needed, where it is needed and how it is needed to support/improve an organizations ability to make business decisions and be more productive.</a:t>
            </a:r>
            <a:endParaRPr lang="en-US" sz="2000" dirty="0">
              <a:latin typeface="Perpet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4168914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Perpetua" pitchFamily="18" charset="0"/>
              </a:rPr>
              <a:t>What happens to trust when this is definition is not met? Can trust be build even when….Data is late! BI server crashes!!  Data is crap!!! </a:t>
            </a:r>
            <a:endParaRPr lang="en-US" sz="2000" b="1" dirty="0">
              <a:latin typeface="Perpet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57912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Perpetua" pitchFamily="18" charset="0"/>
              </a:rPr>
              <a:t>It’s much more than that….Trust in BI is built overtime by focusing on multiple components</a:t>
            </a:r>
            <a:endParaRPr lang="en-US" sz="2400" b="1" dirty="0">
              <a:latin typeface="Perpet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50292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Perpetua" pitchFamily="18" charset="0"/>
              </a:rPr>
              <a:t>Does trust come only by building a suite robust data marts and effective dashboards? </a:t>
            </a:r>
            <a:r>
              <a:rPr lang="en-US" sz="2400" b="1" dirty="0" smtClean="0">
                <a:solidFill>
                  <a:srgbClr val="FF0000"/>
                </a:solidFill>
                <a:latin typeface="Perpetua" pitchFamily="18" charset="0"/>
              </a:rPr>
              <a:t>NO</a:t>
            </a:r>
            <a:endParaRPr lang="en-US" sz="2000" b="1" dirty="0">
              <a:solidFill>
                <a:srgbClr val="FF0000"/>
              </a:solidFill>
              <a:latin typeface="Perpet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002268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Perpetua" pitchFamily="18" charset="0"/>
              </a:rPr>
              <a:t>Webster</a:t>
            </a:r>
            <a:endParaRPr lang="en-US" sz="2000" b="1" dirty="0"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mph" presetSubtype="0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rebuchet MS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295400"/>
            <a:ext cx="76200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 components of Trust in BI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1371600" y="1295400"/>
          <a:ext cx="69342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50808" y="838200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What if the data is right but….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295400"/>
            <a:ext cx="76200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 components of Trust in BI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1371600" y="1295400"/>
          <a:ext cx="69342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72053" y="9906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Organizational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943600"/>
            <a:ext cx="1231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Technical</a:t>
            </a:r>
            <a:endParaRPr lang="en-US" b="1" dirty="0"/>
          </a:p>
        </p:txBody>
      </p:sp>
      <p:sp>
        <p:nvSpPr>
          <p:cNvPr id="7" name="Down Arrow 6"/>
          <p:cNvSpPr/>
          <p:nvPr/>
        </p:nvSpPr>
        <p:spPr>
          <a:xfrm rot="10800000">
            <a:off x="457200" y="1371600"/>
            <a:ext cx="609600" cy="4495800"/>
          </a:xfrm>
          <a:prstGeom prst="downArrow">
            <a:avLst/>
          </a:prstGeom>
          <a:gradFill>
            <a:gsLst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</a:gradFill>
          <a:ln>
            <a:solidFill>
              <a:schemeClr val="accent3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295400"/>
            <a:ext cx="86106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Element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371600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Defined, championed, and communicated by executive leadership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Clear, understandable and tangible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Aligned with the needs of the University’s needs.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Organization structured to realize the 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295400"/>
            <a:ext cx="76200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Element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1371600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Defined, championed, and communicated by executive leadership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Clear, understandable and tangible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Aligned with the needs of the University’s needs.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Organization structured to realize the vision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886200"/>
            <a:ext cx="8381999" cy="224676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Perpetua" pitchFamily="18" charset="0"/>
              </a:rPr>
              <a:t>FSU BI Vision</a:t>
            </a:r>
          </a:p>
          <a:p>
            <a:r>
              <a:rPr lang="en-US" sz="2800" dirty="0" smtClean="0">
                <a:latin typeface="Perpetua" pitchFamily="18" charset="0"/>
              </a:rPr>
              <a:t>OBI Reporting project was to change the paradigm of reporting to one of enabling power users, analysts, and casual users to analyze structured summary and detailed information in an easy-to-access format.</a:t>
            </a:r>
            <a:endParaRPr lang="en-US" sz="2800" dirty="0"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295400"/>
            <a:ext cx="76200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Element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838200"/>
            <a:ext cx="8229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Strong executive support from key stakeholders of the organization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Strong partnership between Business and IT organizations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Team composed of competent personnel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Team has core competency in in BI/DW core areas. 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BI/DW Architecture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Dashboard Development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Data Integration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Data Modeling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Data Quality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Packaged Applications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10000"/>
            <a:ext cx="3444018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295400"/>
            <a:ext cx="76200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Element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5390" y="2496678"/>
            <a:ext cx="4308610" cy="382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600" y="1143000"/>
            <a:ext cx="7315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Governance Structure that maintain Business Alignment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BI Project Portfolio Management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Effective processes defined for BI/DW </a:t>
            </a:r>
          </a:p>
          <a:p>
            <a:r>
              <a:rPr lang="en-US" sz="3200" dirty="0" smtClean="0">
                <a:latin typeface="Perpetua" pitchFamily="18" charset="0"/>
              </a:rPr>
              <a:t>Dev. and Operations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BI Requirements to Deployment</a:t>
            </a:r>
          </a:p>
          <a:p>
            <a:pPr lvl="1"/>
            <a:r>
              <a:rPr lang="en-US" sz="3200" dirty="0" smtClean="0">
                <a:latin typeface="Perpetua" pitchFamily="18" charset="0"/>
              </a:rPr>
              <a:t>Process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Issue reporting and resolution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Environment Refresh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Change Control Process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3733800" y="5105400"/>
            <a:ext cx="1981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315200" cy="6397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The Florida State University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5581650"/>
            <a:ext cx="6172200" cy="104775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smtClean="0"/>
              <a:t>Current Enrollment 40,255</a:t>
            </a:r>
          </a:p>
        </p:txBody>
      </p:sp>
      <p:pic>
        <p:nvPicPr>
          <p:cNvPr id="4101" name="Picture 5" descr="westcott51.tif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43000"/>
            <a:ext cx="6629400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295400"/>
            <a:ext cx="76200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Element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3381" y="1828800"/>
            <a:ext cx="4530619" cy="441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990601"/>
            <a:ext cx="5791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Meeting the Business Requirements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Responsiveness of the BI Application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Tuning &amp; Availability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Timeliness of the information</a:t>
            </a:r>
          </a:p>
          <a:p>
            <a:pPr lvl="1">
              <a:buFont typeface="Arial" pitchFamily="34" charset="0"/>
              <a:buChar char="•"/>
            </a:pPr>
            <a:r>
              <a:rPr lang="en-US" sz="3200" u="sng" dirty="0" smtClean="0">
                <a:latin typeface="Perpetua" pitchFamily="18" charset="0"/>
              </a:rPr>
              <a:t>Meeting SLO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Usability of the BI Solution</a:t>
            </a:r>
          </a:p>
          <a:p>
            <a:pPr marL="457200" lvl="2">
              <a:buFont typeface="Arial" pitchFamily="34" charset="0"/>
              <a:buChar char="•"/>
            </a:pPr>
            <a:r>
              <a:rPr lang="en-US" sz="3200" u="sng" dirty="0" smtClean="0">
                <a:latin typeface="Perpetua" pitchFamily="18" charset="0"/>
              </a:rPr>
              <a:t>Data Reconciliation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Transparency of operations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u="sng" dirty="0" smtClean="0">
                <a:latin typeface="Perpetua" pitchFamily="18" charset="0"/>
              </a:rPr>
              <a:t>Operations dashboards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u="sng" dirty="0" smtClean="0">
                <a:latin typeface="Perpetua" pitchFamily="18" charset="0"/>
              </a:rPr>
              <a:t>Informational Messages</a:t>
            </a:r>
          </a:p>
          <a:p>
            <a:pPr lvl="1">
              <a:buFont typeface="Arial" pitchFamily="34" charset="0"/>
              <a:buChar char="•"/>
            </a:pPr>
            <a:endParaRPr lang="en-US" sz="3200" dirty="0" smtClean="0"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219200"/>
            <a:ext cx="76200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2286000" y="2743200"/>
            <a:ext cx="4800600" cy="639763"/>
          </a:xfrm>
        </p:spPr>
        <p:txBody>
          <a:bodyPr/>
          <a:lstStyle/>
          <a:p>
            <a:r>
              <a:rPr lang="en-US" dirty="0" smtClean="0"/>
              <a:t>Data Reconciliation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295400"/>
            <a:ext cx="76200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Reconciliation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990600"/>
            <a:ext cx="7010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Know the system(s) that you are reconciling against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Determine the rules of reconciliation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Define metrics and determine what is acceptable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Place the correct priority on reconciliation resolution and incorporate it into standard operating procedures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Be transparent as necessary but be careful of information overload.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295400"/>
            <a:ext cx="76200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Reconciliation Challenges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990600"/>
            <a:ext cx="64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Data entry in the source systems during reconciliation process execution.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SQL delete statements executed manually or systematically (via a batch process).</a:t>
            </a:r>
          </a:p>
          <a:p>
            <a:pPr lvl="0"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Deletion of data from OLTP using change history/delete row capability. 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Inconsistent reconciliation rules due to maturing environment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5850" y="1524000"/>
            <a:ext cx="2901950" cy="419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990600"/>
            <a:ext cx="7315200" cy="381000"/>
          </a:xfrm>
          <a:prstGeom prst="rect">
            <a:avLst/>
          </a:prstGeom>
          <a:gradFill>
            <a:gsLst>
              <a:gs pos="50000">
                <a:srgbClr val="FF5757"/>
              </a:gs>
              <a:gs pos="68000">
                <a:schemeClr val="accent6">
                  <a:lumMod val="40000"/>
                  <a:lumOff val="60000"/>
                </a:schemeClr>
              </a:gs>
            </a:gsLst>
            <a:lin ang="0" scaled="0"/>
          </a:gradFill>
          <a:ln>
            <a:gradFill>
              <a:gsLst>
                <a:gs pos="50000">
                  <a:srgbClr val="C00000"/>
                </a:gs>
                <a:gs pos="100000">
                  <a:srgbClr val="00206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447800"/>
            <a:ext cx="7772400" cy="464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609600" y="457200"/>
          <a:ext cx="7467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Reconciliation Process Flow</a:t>
            </a:r>
          </a:p>
        </p:txBody>
      </p:sp>
      <p:pic>
        <p:nvPicPr>
          <p:cNvPr id="1026" name="Picture 2" descr="C:\Documents and Settings\BMenchion\Local Settings\Temporary Internet Files\Content.IE5\DH8LRVYT\MCj0440619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4724400"/>
            <a:ext cx="1524000" cy="15240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027" name="Picture 3" descr="C:\Documents and Settings\BMenchion\Local Settings\Temporary Internet Files\Content.IE5\JRA4MCP3\MCj04414550000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6477000" y="3962400"/>
            <a:ext cx="761829" cy="76182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0" y="9906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DataStage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99060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OBI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143000"/>
            <a:ext cx="73914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Reconciliation ETL Process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90600"/>
            <a:ext cx="60198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295400"/>
            <a:ext cx="7772400" cy="464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Reconciliation ETL Process</a:t>
            </a:r>
          </a:p>
        </p:txBody>
      </p:sp>
      <p:pic>
        <p:nvPicPr>
          <p:cNvPr id="53250" name="Picture 2" descr="Wor16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0"/>
            <a:ext cx="6248400" cy="424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877669"/>
            <a:ext cx="7041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Step 1:</a:t>
            </a:r>
            <a:r>
              <a:rPr lang="en-US" dirty="0" smtClean="0"/>
              <a:t> Load row counts from OLTPs and EPM OWS and load into </a:t>
            </a:r>
          </a:p>
          <a:p>
            <a:r>
              <a:rPr lang="en-US" dirty="0" smtClean="0"/>
              <a:t>Recon table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Reconciliation ETL Process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0"/>
            <a:ext cx="733619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0600" y="1066800"/>
            <a:ext cx="6506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Step 2:</a:t>
            </a:r>
            <a:r>
              <a:rPr lang="en-US" dirty="0" smtClean="0"/>
              <a:t> Compare row counts and set interim Recon flag value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Reconciliation ETL Process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57730"/>
            <a:ext cx="8534399" cy="471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838200"/>
            <a:ext cx="7045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Step 3:</a:t>
            </a:r>
            <a:r>
              <a:rPr lang="en-US" dirty="0" smtClean="0"/>
              <a:t> Capture control totals (amounts) by table and by applicable</a:t>
            </a:r>
          </a:p>
          <a:p>
            <a:r>
              <a:rPr lang="en-US" dirty="0" smtClean="0"/>
              <a:t>major </a:t>
            </a:r>
            <a:r>
              <a:rPr lang="en-US" dirty="0" err="1" smtClean="0"/>
              <a:t>chartfields</a:t>
            </a:r>
            <a:r>
              <a:rPr lang="en-US" dirty="0" smtClean="0"/>
              <a:t>. Compare values and set interim Recon flag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Reconciliation ETL Process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71600"/>
            <a:ext cx="6400800" cy="46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3733800" y="5105400"/>
            <a:ext cx="1981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315200" cy="6397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The Florida State University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52482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3200" dirty="0" smtClean="0">
                <a:latin typeface="Perpetua" pitchFamily="18" charset="0"/>
              </a:rPr>
              <a:t>…is a premier, comprehensive, graduate research university, with both law and medical schools. 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000" b="1" kern="0" dirty="0" smtClean="0">
                <a:solidFill>
                  <a:schemeClr val="tx1"/>
                </a:solidFill>
                <a:latin typeface="Perpetua" pitchFamily="18" charset="0"/>
                <a:cs typeface="Arial" pitchFamily="34" charset="0"/>
              </a:rPr>
              <a:t>Annual Operating Budget: $1.1B</a:t>
            </a: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cs typeface="Arial" pitchFamily="34" charset="0"/>
              </a:rPr>
              <a:t>Over </a:t>
            </a:r>
            <a:r>
              <a:rPr lang="en-US" sz="2000" b="1" kern="0" dirty="0" smtClean="0">
                <a:latin typeface="Perpetua" pitchFamily="18" charset="0"/>
                <a:cs typeface="Arial" pitchFamily="34" charset="0"/>
              </a:rPr>
              <a:t>40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cs typeface="Arial" pitchFamily="34" charset="0"/>
              </a:rPr>
              <a:t>,000 students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cs typeface="Arial" pitchFamily="34" charset="0"/>
              </a:rPr>
              <a:t>Over 13,000 employees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cs typeface="Arial" pitchFamily="34" charset="0"/>
              </a:rPr>
              <a:t>Over 13,000 biweekly paychecks</a:t>
            </a:r>
          </a:p>
          <a:p>
            <a:pPr marL="342900" marR="0" lvl="0" indent="-342900" algn="l" defTabSz="9144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cs typeface="Arial" pitchFamily="34" charset="0"/>
              </a:rPr>
              <a:t>Over $18 million in biweekly payroll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6" descr="Florida State Univer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524000"/>
            <a:ext cx="31432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Reconciliation ETL Process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1447800"/>
            <a:ext cx="872680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8382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4:</a:t>
            </a:r>
            <a:r>
              <a:rPr lang="en-US" dirty="0" smtClean="0"/>
              <a:t> Capture OWS control totals (summary amounts) by account type  compare with corresponding MDW control total. Set interim Recon flag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Reconciliation ETL Process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0"/>
            <a:ext cx="62484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8382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5:</a:t>
            </a:r>
            <a:r>
              <a:rPr lang="en-US" dirty="0" smtClean="0"/>
              <a:t> Capture OWS control totals (detail amounts) by account type and</a:t>
            </a:r>
          </a:p>
          <a:p>
            <a:r>
              <a:rPr lang="en-US" dirty="0" smtClean="0"/>
              <a:t>store the results.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Reconciliation ETL Process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74295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953869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6:</a:t>
            </a:r>
            <a:r>
              <a:rPr lang="en-US" dirty="0" smtClean="0"/>
              <a:t> Capture MDW control totals (detail amounts) by account type and</a:t>
            </a:r>
          </a:p>
          <a:p>
            <a:r>
              <a:rPr lang="en-US" dirty="0" smtClean="0"/>
              <a:t>compare them to the OWS amounts. Set the Recon flag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990600"/>
            <a:ext cx="7315200" cy="381000"/>
          </a:xfrm>
          <a:prstGeom prst="rect">
            <a:avLst/>
          </a:prstGeom>
          <a:gradFill>
            <a:gsLst>
              <a:gs pos="50000">
                <a:srgbClr val="FF5757"/>
              </a:gs>
              <a:gs pos="68000">
                <a:schemeClr val="accent6">
                  <a:lumMod val="40000"/>
                  <a:lumOff val="60000"/>
                </a:schemeClr>
              </a:gs>
            </a:gsLst>
            <a:lin ang="0" scaled="0"/>
          </a:gradFill>
          <a:ln>
            <a:gradFill>
              <a:gsLst>
                <a:gs pos="50000">
                  <a:srgbClr val="C00000"/>
                </a:gs>
                <a:gs pos="100000">
                  <a:srgbClr val="00206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447800"/>
            <a:ext cx="7772400" cy="464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609600" y="457200"/>
          <a:ext cx="7467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Reconciliation OBI Process</a:t>
            </a:r>
          </a:p>
        </p:txBody>
      </p:sp>
      <p:pic>
        <p:nvPicPr>
          <p:cNvPr id="1026" name="Picture 2" descr="C:\Documents and Settings\BMenchion\Local Settings\Temporary Internet Files\Content.IE5\DH8LRVYT\MCj0440619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4724400"/>
            <a:ext cx="1524000" cy="15240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027" name="Picture 3" descr="C:\Documents and Settings\BMenchion\Local Settings\Temporary Internet Files\Content.IE5\JRA4MCP3\MCj04414550000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6477000" y="3962400"/>
            <a:ext cx="761829" cy="76182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0" y="9906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DataStage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99060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OBI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143000"/>
            <a:ext cx="73152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Reconciliation OBI Process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953869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7:</a:t>
            </a:r>
            <a:r>
              <a:rPr lang="en-US" dirty="0" smtClean="0"/>
              <a:t> </a:t>
            </a:r>
            <a:r>
              <a:rPr lang="en-US" dirty="0" err="1" smtClean="0"/>
              <a:t>Ibot</a:t>
            </a:r>
            <a:r>
              <a:rPr lang="en-US" dirty="0" smtClean="0"/>
              <a:t> executes a series of reports and distributes them to subscribers.</a:t>
            </a:r>
          </a:p>
          <a:p>
            <a:r>
              <a:rPr lang="en-US" dirty="0" smtClean="0"/>
              <a:t>Reports compare MDW tables Summary to Detail.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7315200" cy="425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143000"/>
            <a:ext cx="73152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Reconciliation OBI Process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7162800" cy="310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143000"/>
            <a:ext cx="73152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Reconciliation OBI Process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7162800" cy="310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133600"/>
            <a:ext cx="4953000" cy="376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Isosceles Triangle 7"/>
          <p:cNvSpPr/>
          <p:nvPr/>
        </p:nvSpPr>
        <p:spPr>
          <a:xfrm>
            <a:off x="3276600" y="1295400"/>
            <a:ext cx="4495800" cy="990600"/>
          </a:xfrm>
          <a:prstGeom prst="triangl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990600"/>
            <a:ext cx="7315200" cy="381000"/>
          </a:xfrm>
          <a:prstGeom prst="rect">
            <a:avLst/>
          </a:prstGeom>
          <a:gradFill>
            <a:gsLst>
              <a:gs pos="50000">
                <a:srgbClr val="FF5757"/>
              </a:gs>
              <a:gs pos="68000">
                <a:schemeClr val="accent6">
                  <a:lumMod val="40000"/>
                  <a:lumOff val="60000"/>
                </a:schemeClr>
              </a:gs>
            </a:gsLst>
            <a:lin ang="0" scaled="0"/>
          </a:gradFill>
          <a:ln>
            <a:gradFill>
              <a:gsLst>
                <a:gs pos="50000">
                  <a:srgbClr val="C00000"/>
                </a:gs>
                <a:gs pos="100000">
                  <a:srgbClr val="00206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447800"/>
            <a:ext cx="7772400" cy="464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609600" y="457200"/>
          <a:ext cx="7467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Reconciliation Process Flow</a:t>
            </a:r>
          </a:p>
        </p:txBody>
      </p:sp>
      <p:pic>
        <p:nvPicPr>
          <p:cNvPr id="1026" name="Picture 2" descr="C:\Documents and Settings\BMenchion\Local Settings\Temporary Internet Files\Content.IE5\DH8LRVYT\MCj0440619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4724400"/>
            <a:ext cx="1524000" cy="15240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027" name="Picture 3" descr="C:\Documents and Settings\BMenchion\Local Settings\Temporary Internet Files\Content.IE5\JRA4MCP3\MCj04414550000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6477000" y="3962400"/>
            <a:ext cx="761829" cy="76182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0" y="9906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DataStage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99060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OBI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1295400"/>
            <a:ext cx="7772400" cy="464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Reconciliation Process Flow</a:t>
            </a:r>
          </a:p>
        </p:txBody>
      </p:sp>
      <p:sp>
        <p:nvSpPr>
          <p:cNvPr id="7" name="Isosceles Triangle 6"/>
          <p:cNvSpPr/>
          <p:nvPr/>
        </p:nvSpPr>
        <p:spPr>
          <a:xfrm rot="16200000">
            <a:off x="1524000" y="-76202"/>
            <a:ext cx="5257801" cy="7543802"/>
          </a:xfrm>
          <a:prstGeom prst="triangle">
            <a:avLst/>
          </a:prstGeom>
          <a:solidFill>
            <a:schemeClr val="accent3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Documents and Settings\BMenchion\Local Settings\Temporary Internet Files\Content.IE5\DH8LRVYT\MCj044061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19400"/>
            <a:ext cx="1752600" cy="17526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322839"/>
            <a:ext cx="3549065" cy="171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114800"/>
            <a:ext cx="3733800" cy="74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loud Callout 9"/>
          <p:cNvSpPr/>
          <p:nvPr/>
        </p:nvSpPr>
        <p:spPr>
          <a:xfrm>
            <a:off x="609600" y="1066800"/>
            <a:ext cx="2895600" cy="1752600"/>
          </a:xfrm>
          <a:prstGeom prst="cloudCallout">
            <a:avLst>
              <a:gd name="adj1" fmla="val -30743"/>
              <a:gd name="adj2" fmla="val 77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50 issues yesterday  and  only 3 </a:t>
            </a:r>
            <a:r>
              <a:rPr lang="en-US" dirty="0" err="1" smtClean="0">
                <a:solidFill>
                  <a:schemeClr val="tx2"/>
                </a:solidFill>
              </a:rPr>
              <a:t>today.YEEHAW</a:t>
            </a:r>
            <a:r>
              <a:rPr lang="en-US" dirty="0" smtClean="0">
                <a:solidFill>
                  <a:schemeClr val="tx2"/>
                </a:solidFill>
              </a:rPr>
              <a:t>!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Documents and Settings\BMenchion\Local Settings\Temporary Internet Files\Content.IE5\JRA4MCP3\MCj0441513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4953000"/>
            <a:ext cx="1914525" cy="1108075"/>
          </a:xfrm>
          <a:prstGeom prst="rect">
            <a:avLst/>
          </a:prstGeom>
          <a:noFill/>
        </p:spPr>
      </p:pic>
      <p:sp>
        <p:nvSpPr>
          <p:cNvPr id="12" name="Cloud Callout 11"/>
          <p:cNvSpPr/>
          <p:nvPr/>
        </p:nvSpPr>
        <p:spPr>
          <a:xfrm>
            <a:off x="7010400" y="4876800"/>
            <a:ext cx="2057400" cy="1447800"/>
          </a:xfrm>
          <a:prstGeom prst="cloudCallout">
            <a:avLst>
              <a:gd name="adj1" fmla="val -65028"/>
              <a:gd name="adj2" fmla="val -57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Crap 3 recon issues to resolve….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14400" y="1143000"/>
            <a:ext cx="67056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1752600" y="3094037"/>
            <a:ext cx="4419600" cy="639763"/>
          </a:xfrm>
        </p:spPr>
        <p:txBody>
          <a:bodyPr/>
          <a:lstStyle/>
          <a:p>
            <a:r>
              <a:rPr lang="en-US" dirty="0" smtClean="0"/>
              <a:t>Dashboard Messages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Overview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60500"/>
            <a:ext cx="8686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Introduction to FSU’s ERP Initiative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Overview of FSU’s OBIEE Implementation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Define Trust and discuss why it matters in a BI Initiative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What are the components of Trust in BI and FSU’s approach?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How trust affects the usability and pervasiveness of BI</a:t>
            </a:r>
          </a:p>
          <a:p>
            <a:pPr marL="342900" lvl="1" indent="-342900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dirty="0" smtClean="0"/>
              <a:t>Are we there yet? What’s next…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Questions &amp; Comments</a:t>
            </a:r>
          </a:p>
          <a:p>
            <a:pPr eaLnBrk="1" hangingPunct="1">
              <a:lnSpc>
                <a:spcPct val="160000"/>
              </a:lnSpc>
            </a:pPr>
            <a:endParaRPr lang="en-US" sz="2500" dirty="0" smtClean="0"/>
          </a:p>
          <a:p>
            <a:pPr eaLnBrk="1" hangingPunct="1">
              <a:lnSpc>
                <a:spcPct val="160000"/>
              </a:lnSpc>
            </a:pPr>
            <a:endParaRPr lang="en-US" sz="2500" dirty="0" smtClean="0"/>
          </a:p>
          <a:p>
            <a:pPr eaLnBrk="1" hangingPunct="1">
              <a:lnSpc>
                <a:spcPct val="160000"/>
              </a:lnSpc>
              <a:buFontTx/>
              <a:buNone/>
            </a:pPr>
            <a:endParaRPr lang="en-US" sz="25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14400" y="1143000"/>
            <a:ext cx="67056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 Messages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371600"/>
            <a:ext cx="6248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How do I know if my data is ready for consumption?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 Are those ETL processes complete?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When was the data for this dashboard refreshed? What about the other dashboard?</a:t>
            </a:r>
          </a:p>
          <a:p>
            <a:endParaRPr lang="en-US" sz="3200" dirty="0" smtClean="0">
              <a:latin typeface="Perpetua" pitchFamily="18" charset="0"/>
            </a:endParaRPr>
          </a:p>
        </p:txBody>
      </p:sp>
      <p:pic>
        <p:nvPicPr>
          <p:cNvPr id="3079" name="Picture 7" descr="C:\Documents and Settings\BMenchion\Local Settings\Temporary Internet Files\Content.IE5\DAEC5ZRC\MPj044438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752600"/>
            <a:ext cx="2320290" cy="300228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0" y="5334000"/>
            <a:ext cx="76121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Perpetua" pitchFamily="18" charset="0"/>
              </a:rPr>
              <a:t>Let the system communicate to the users…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14400" y="1143000"/>
            <a:ext cx="67056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 Messages</a:t>
            </a:r>
          </a:p>
        </p:txBody>
      </p:sp>
      <p:pic>
        <p:nvPicPr>
          <p:cNvPr id="3079" name="Picture 7" descr="C:\Documents and Settings\BMenchion\Local Settings\Temporary Internet Files\Content.IE5\DAEC5ZRC\MPj044438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447800"/>
            <a:ext cx="1295593" cy="16764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0"/>
            <a:ext cx="6781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1331893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dirty="0" smtClean="0">
                <a:latin typeface="Perpetua" pitchFamily="18" charset="0"/>
              </a:rPr>
              <a:t>Conditional message to users based on the status of</a:t>
            </a:r>
          </a:p>
          <a:p>
            <a:pPr marL="514350" indent="-514350"/>
            <a:r>
              <a:rPr lang="en-US" sz="2800" dirty="0" smtClean="0">
                <a:latin typeface="Perpetua" pitchFamily="18" charset="0"/>
              </a:rPr>
              <a:t>the data loading processes. Specific to Facts/Dims</a:t>
            </a:r>
          </a:p>
        </p:txBody>
      </p:sp>
      <p:sp>
        <p:nvSpPr>
          <p:cNvPr id="14" name="Oval 13"/>
          <p:cNvSpPr/>
          <p:nvPr/>
        </p:nvSpPr>
        <p:spPr>
          <a:xfrm>
            <a:off x="2590800" y="3124200"/>
            <a:ext cx="3200400" cy="4572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295400"/>
            <a:ext cx="76200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 Messages (Using DS_JOBS)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1600200"/>
            <a:ext cx="2209800" cy="3276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gnetic Disk 6"/>
          <p:cNvSpPr/>
          <p:nvPr/>
        </p:nvSpPr>
        <p:spPr>
          <a:xfrm>
            <a:off x="457200" y="2057400"/>
            <a:ext cx="1676400" cy="1752600"/>
          </a:xfrm>
          <a:prstGeom prst="flowChartMagneticDisk">
            <a:avLst/>
          </a:prstGeom>
          <a:solidFill>
            <a:schemeClr val="accent4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3962400"/>
            <a:ext cx="16002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DS Services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3900" y="129540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Data Stage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2221468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Repository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2743200"/>
            <a:ext cx="1295400" cy="685800"/>
          </a:xfrm>
          <a:prstGeom prst="rect">
            <a:avLst/>
          </a:prstGeom>
          <a:solidFill>
            <a:schemeClr val="accent4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DS_JOBS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2514600" y="3124200"/>
            <a:ext cx="914400" cy="38100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Magnetic Disk 17"/>
          <p:cNvSpPr/>
          <p:nvPr/>
        </p:nvSpPr>
        <p:spPr>
          <a:xfrm>
            <a:off x="3429000" y="2286000"/>
            <a:ext cx="1676400" cy="1905000"/>
          </a:xfrm>
          <a:prstGeom prst="flowChartMagneticDisk">
            <a:avLst/>
          </a:prstGeom>
          <a:solidFill>
            <a:schemeClr val="accent4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657600" y="243840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Oracle DW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57600" y="3200400"/>
            <a:ext cx="1295400" cy="685800"/>
          </a:xfrm>
          <a:prstGeom prst="rect">
            <a:avLst/>
          </a:prstGeom>
          <a:solidFill>
            <a:schemeClr val="accent4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DS_JOBS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172200" y="1600200"/>
            <a:ext cx="2743200" cy="3276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174389" y="12308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OBIEE</a:t>
            </a:r>
            <a:endParaRPr lang="en-US" b="1" dirty="0"/>
          </a:p>
        </p:txBody>
      </p:sp>
      <p:sp>
        <p:nvSpPr>
          <p:cNvPr id="23" name="Right Arrow 22"/>
          <p:cNvSpPr/>
          <p:nvPr/>
        </p:nvSpPr>
        <p:spPr>
          <a:xfrm rot="20292373">
            <a:off x="5143449" y="2975527"/>
            <a:ext cx="914400" cy="38100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324600" y="2362200"/>
            <a:ext cx="2514600" cy="8382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Data contained within this report was last loaded on Max </a:t>
            </a:r>
            <a:r>
              <a:rPr lang="en-US" sz="1400" b="1" dirty="0" err="1" smtClean="0"/>
              <a:t>DS_JOBS.Date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6324600" y="3657600"/>
            <a:ext cx="2514600" cy="838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Data is currently being populated.</a:t>
            </a:r>
            <a:endParaRPr lang="en-US" sz="1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6400800" y="1676400"/>
            <a:ext cx="242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Dashboard Message</a:t>
            </a:r>
          </a:p>
          <a:p>
            <a:r>
              <a:rPr lang="en-US" b="1" dirty="0" smtClean="0"/>
              <a:t>Guided Navigation</a:t>
            </a:r>
            <a:endParaRPr lang="en-US" b="1" dirty="0"/>
          </a:p>
        </p:txBody>
      </p:sp>
      <p:sp>
        <p:nvSpPr>
          <p:cNvPr id="27" name="Right Arrow 26"/>
          <p:cNvSpPr/>
          <p:nvPr/>
        </p:nvSpPr>
        <p:spPr>
          <a:xfrm rot="1233727">
            <a:off x="5143181" y="3585357"/>
            <a:ext cx="914400" cy="38100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/>
      <p:bldP spid="2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295400"/>
            <a:ext cx="76200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 Messages (Using DS_JOBS)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52600"/>
            <a:ext cx="70008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8382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dirty="0" smtClean="0">
                <a:latin typeface="Perpetua" pitchFamily="18" charset="0"/>
              </a:rPr>
              <a:t>Process simply extracts data from DS Jobs, enriches</a:t>
            </a:r>
          </a:p>
          <a:p>
            <a:pPr marL="514350" indent="-514350"/>
            <a:r>
              <a:rPr lang="en-US" sz="2800" dirty="0" smtClean="0">
                <a:latin typeface="Perpetua" pitchFamily="18" charset="0"/>
              </a:rPr>
              <a:t> the data via routine and load it into Oracle.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295400"/>
            <a:ext cx="76200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 Messages (Using DS_JOBS)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400"/>
            <a:ext cx="52673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209800"/>
            <a:ext cx="52673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295400"/>
            <a:ext cx="76200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 Messages (Using DS_JOBS)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52673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362200"/>
            <a:ext cx="52673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295400"/>
            <a:ext cx="76200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 Messages (Using DS_JOBS)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66800"/>
            <a:ext cx="68439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295400"/>
            <a:ext cx="76200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1752600" y="3200400"/>
            <a:ext cx="5029200" cy="639763"/>
          </a:xfrm>
        </p:spPr>
        <p:txBody>
          <a:bodyPr/>
          <a:lstStyle/>
          <a:p>
            <a:r>
              <a:rPr lang="en-US" dirty="0" smtClean="0"/>
              <a:t>Operational Dashboards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295400"/>
            <a:ext cx="76200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Dashboards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32604"/>
            <a:ext cx="8534400" cy="451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7984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dirty="0" smtClean="0">
                <a:latin typeface="Perpetua" pitchFamily="18" charset="0"/>
              </a:rPr>
              <a:t>Track usage of the application and measure dashboard </a:t>
            </a:r>
          </a:p>
          <a:p>
            <a:pPr marL="514350" indent="-514350"/>
            <a:r>
              <a:rPr lang="en-US" sz="2800" dirty="0" smtClean="0">
                <a:latin typeface="Perpetua" pitchFamily="18" charset="0"/>
              </a:rPr>
              <a:t>and database performance.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295400"/>
            <a:ext cx="76200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Dashboards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8305799" cy="475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7222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dirty="0" smtClean="0">
                <a:latin typeface="Perpetua" pitchFamily="18" charset="0"/>
              </a:rPr>
              <a:t>Measure ETL performance and receive alerts and other</a:t>
            </a:r>
          </a:p>
          <a:p>
            <a:pPr marL="514350" indent="-514350"/>
            <a:r>
              <a:rPr lang="en-US" sz="2800" dirty="0" smtClean="0">
                <a:latin typeface="Perpetua" pitchFamily="18" charset="0"/>
              </a:rPr>
              <a:t>exception reports using DS_JOBS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FSU and Oracle PeopleSoft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" y="808037"/>
            <a:ext cx="8839200" cy="4525963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dirty="0" smtClean="0"/>
              <a:t>Implemented Financials 8.4, Portal 8.8, and             EPM 8.8 in June 2004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dirty="0" smtClean="0"/>
              <a:t>Implemented HR/Payroll 8.8 in Dec 2004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dirty="0" smtClean="0"/>
              <a:t>Upgraded HR &amp; EPM Suites to 8.9 in April 2006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dirty="0" smtClean="0"/>
              <a:t>Upgraded FI Suite to 8.9 in Nov 2006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dirty="0" smtClean="0"/>
              <a:t>Upgraded EPM &amp; Portal Suites to 9.0 in Nov 2007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dirty="0" smtClean="0"/>
              <a:t>Upgraded HR Suite to 9.0 in Oct 2008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dirty="0" smtClean="0"/>
              <a:t>Upgraded FI Suite to 9.0  in April 2009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dirty="0" smtClean="0"/>
              <a:t>Deployed EPM 9.0 &amp; OBIEE 10.1.3.3 (Windows) in Mar 2008</a:t>
            </a:r>
          </a:p>
          <a:p>
            <a:pPr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dirty="0" smtClean="0"/>
              <a:t>Upgrade OBIEE 10.1.3.4 (Linux) in April 2009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295400"/>
            <a:ext cx="76200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Adoption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95350"/>
            <a:ext cx="75438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24384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Live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68418" y="435506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Stability/Data Issues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457200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Reports Removed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2819400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Reintroduce Reports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14260" y="160020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Steady State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6" idx="2"/>
          </p:cNvCxnSpPr>
          <p:nvPr/>
        </p:nvCxnSpPr>
        <p:spPr>
          <a:xfrm rot="16200000" flipH="1">
            <a:off x="734405" y="2791805"/>
            <a:ext cx="468868" cy="5007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1828800" y="4648200"/>
            <a:ext cx="3048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2209800" y="2895600"/>
            <a:ext cx="718478" cy="645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72114" y="1600200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Refining Operations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38400" y="1905000"/>
            <a:ext cx="12192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495800"/>
            <a:ext cx="762000" cy="733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295400"/>
            <a:ext cx="64770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Affects of BI Trust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2895600" y="914400"/>
          <a:ext cx="3352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6291590"/>
            <a:ext cx="6830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 Black" pitchFamily="34" charset="0"/>
              </a:rPr>
              <a:t>Diagram Adopted from ©2008  TDWI Article “The BI Tipping Point” Wayne W. </a:t>
            </a:r>
            <a:r>
              <a:rPr lang="en-US" sz="1100" dirty="0" err="1" smtClean="0">
                <a:latin typeface="Arial Black" pitchFamily="34" charset="0"/>
              </a:rPr>
              <a:t>Eckerson</a:t>
            </a:r>
            <a:r>
              <a:rPr lang="en-US" sz="1100" dirty="0" smtClean="0">
                <a:latin typeface="Arial Black" pitchFamily="34" charset="0"/>
              </a:rPr>
              <a:t> </a:t>
            </a:r>
            <a:endParaRPr lang="en-US" sz="11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295400"/>
            <a:ext cx="64770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Affects of BI Trust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271" y="3152775"/>
            <a:ext cx="8298529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/>
        </p:nvGraphicFramePr>
        <p:xfrm>
          <a:off x="2895600" y="914400"/>
          <a:ext cx="3352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6291590"/>
            <a:ext cx="6830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 Black" pitchFamily="34" charset="0"/>
              </a:rPr>
              <a:t>Diagram Adopted from ©2008  TDWI Article “The BI Tipping Point” Wayne W. </a:t>
            </a:r>
            <a:r>
              <a:rPr lang="en-US" sz="1100" dirty="0" err="1" smtClean="0">
                <a:latin typeface="Arial Black" pitchFamily="34" charset="0"/>
              </a:rPr>
              <a:t>Eckerson</a:t>
            </a:r>
            <a:r>
              <a:rPr lang="en-US" sz="1100" dirty="0" smtClean="0">
                <a:latin typeface="Arial Black" pitchFamily="34" charset="0"/>
              </a:rPr>
              <a:t> </a:t>
            </a:r>
            <a:endParaRPr lang="en-US" sz="11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295400"/>
            <a:ext cx="76200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1" indent="-342900" eaLnBrk="1" hangingPunct="1">
              <a:lnSpc>
                <a:spcPct val="80000"/>
              </a:lnSpc>
              <a:defRPr/>
            </a:pPr>
            <a:r>
              <a:rPr lang="en-US" dirty="0" smtClean="0"/>
              <a:t>Are we there yet? What’s next…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914400"/>
            <a:ext cx="8610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NO..Journey not Destination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But the conversation has changed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We love it and want more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OLTP changes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3200" dirty="0" smtClean="0">
                <a:latin typeface="Perpetua" pitchFamily="18" charset="0"/>
              </a:rPr>
              <a:t>Process changes</a:t>
            </a:r>
            <a:endParaRPr lang="en-US" sz="3200" dirty="0" smtClean="0">
              <a:latin typeface="Perpetua" pitchFamily="18" charset="0"/>
            </a:endParaRPr>
          </a:p>
          <a:p>
            <a:pPr marL="971550" lvl="1" indent="-514350"/>
            <a:endParaRPr lang="en-US" sz="3200" dirty="0" smtClean="0">
              <a:latin typeface="Perpetua" pitchFamily="18" charset="0"/>
            </a:endParaRPr>
          </a:p>
          <a:p>
            <a:pPr marL="514350" indent="-514350"/>
            <a:r>
              <a:rPr lang="en-US" sz="3200" dirty="0" smtClean="0">
                <a:latin typeface="Perpetua" pitchFamily="18" charset="0"/>
              </a:rPr>
              <a:t>On the horizon: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Perpetua" pitchFamily="18" charset="0"/>
              </a:rPr>
              <a:t>Oracle MDM/</a:t>
            </a:r>
            <a:r>
              <a:rPr lang="en-US" sz="3200" dirty="0" err="1" smtClean="0">
                <a:latin typeface="Perpetua" pitchFamily="18" charset="0"/>
              </a:rPr>
              <a:t>IdM</a:t>
            </a:r>
            <a:endParaRPr lang="en-US" sz="3200" dirty="0" smtClean="0">
              <a:latin typeface="Perpetua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Perpetua" pitchFamily="18" charset="0"/>
              </a:rPr>
              <a:t>Oracle Streams technology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Perpetua" pitchFamily="18" charset="0"/>
              </a:rPr>
              <a:t>Expanding user </a:t>
            </a:r>
            <a:r>
              <a:rPr lang="en-US" sz="3200" dirty="0" smtClean="0">
                <a:latin typeface="Perpetua" pitchFamily="18" charset="0"/>
              </a:rPr>
              <a:t>base </a:t>
            </a:r>
            <a:r>
              <a:rPr lang="en-US" sz="3200" dirty="0" smtClean="0">
                <a:latin typeface="Perpetua" pitchFamily="18" charset="0"/>
              </a:rPr>
              <a:t>to Student </a:t>
            </a:r>
            <a:r>
              <a:rPr lang="en-US" sz="3200" dirty="0" smtClean="0">
                <a:latin typeface="Perpetua" pitchFamily="18" charset="0"/>
              </a:rPr>
              <a:t>centric </a:t>
            </a:r>
            <a:r>
              <a:rPr lang="en-US" sz="3200" dirty="0" smtClean="0">
                <a:latin typeface="Perpetua" pitchFamily="18" charset="0"/>
              </a:rPr>
              <a:t>o</a:t>
            </a:r>
            <a:r>
              <a:rPr lang="en-US" sz="3200" dirty="0" smtClean="0">
                <a:latin typeface="Perpetua" pitchFamily="18" charset="0"/>
              </a:rPr>
              <a:t>rganizations</a:t>
            </a:r>
            <a:endParaRPr lang="en-US" sz="3200" dirty="0" smtClean="0">
              <a:latin typeface="Perpetua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Perpetua" pitchFamily="18" charset="0"/>
              </a:rPr>
              <a:t>Improved BI business processes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4478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295400"/>
            <a:ext cx="76200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Words of Wisdom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838200"/>
            <a:ext cx="7696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Perpetua" pitchFamily="18" charset="0"/>
              </a:rPr>
              <a:t>Focus on all 4 aspects of the BI Trust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Perpetua" pitchFamily="18" charset="0"/>
              </a:rPr>
              <a:t>Create partnerships with business or functional team members and maintain throughout the BI Lifecycle.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Perpetua" pitchFamily="18" charset="0"/>
              </a:rPr>
              <a:t>Establish trust in the warehouse early and </a:t>
            </a:r>
            <a:r>
              <a:rPr lang="en-US" sz="3200" b="1" dirty="0" smtClean="0">
                <a:latin typeface="Perpetua" pitchFamily="18" charset="0"/>
              </a:rPr>
              <a:t>NEVER</a:t>
            </a:r>
            <a:r>
              <a:rPr lang="en-US" sz="3200" dirty="0" smtClean="0">
                <a:latin typeface="Perpetua" pitchFamily="18" charset="0"/>
              </a:rPr>
              <a:t> underestimate the importance of DI/DQ.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Perpetua" pitchFamily="18" charset="0"/>
              </a:rPr>
              <a:t>Focus on data reconciliation early and consistently.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Perpetua" pitchFamily="18" charset="0"/>
              </a:rPr>
              <a:t>Measure &amp; Monitor operational metrics and make improvements as needed.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Perpetua" pitchFamily="18" charset="0"/>
              </a:rPr>
              <a:t>Be transparent with BI/DW Operations.</a:t>
            </a:r>
          </a:p>
        </p:txBody>
      </p:sp>
      <p:pic>
        <p:nvPicPr>
          <p:cNvPr id="6149" name="Picture 5" descr="C:\Documents and Settings\BMenchion\Local Settings\Temporary Internet Files\Content.IE5\DH8LRVYT\MCj007862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337" y="1600200"/>
            <a:ext cx="1296063" cy="3934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Contact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295400"/>
            <a:ext cx="560320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Perpetua" pitchFamily="18" charset="0"/>
              </a:rPr>
              <a:t>Byron Menchion</a:t>
            </a:r>
          </a:p>
          <a:p>
            <a:r>
              <a:rPr lang="en-US" sz="3200" dirty="0" smtClean="0">
                <a:latin typeface="Perpetua" pitchFamily="18" charset="0"/>
              </a:rPr>
              <a:t>Associate Director</a:t>
            </a:r>
          </a:p>
          <a:p>
            <a:r>
              <a:rPr lang="en-US" sz="3200" dirty="0" smtClean="0">
                <a:latin typeface="Perpetua" pitchFamily="18" charset="0"/>
              </a:rPr>
              <a:t>Enterprise Resource Planning (ERP)</a:t>
            </a:r>
          </a:p>
          <a:p>
            <a:r>
              <a:rPr lang="en-US" sz="3200" dirty="0" smtClean="0">
                <a:latin typeface="Perpetua" pitchFamily="18" charset="0"/>
              </a:rPr>
              <a:t>Florida State University</a:t>
            </a:r>
          </a:p>
          <a:p>
            <a:r>
              <a:rPr lang="en-US" sz="3200" dirty="0" smtClean="0">
                <a:latin typeface="Perpetua" pitchFamily="18" charset="0"/>
                <a:hlinkClick r:id="rId3"/>
              </a:rPr>
              <a:t>Bmenchion@admin.fsu.edu</a:t>
            </a:r>
            <a:endParaRPr lang="en-US" sz="3200" dirty="0" smtClean="0">
              <a:latin typeface="Perpetua" pitchFamily="18" charset="0"/>
            </a:endParaRPr>
          </a:p>
          <a:p>
            <a:r>
              <a:rPr lang="en-US" sz="3200" dirty="0" smtClean="0">
                <a:latin typeface="Perpetua" pitchFamily="18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42672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Perpetua" pitchFamily="18" charset="0"/>
              </a:rPr>
              <a:t>Thanks for attending Session #27717. I value your feedback. Please complete the session survey.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1447800"/>
            <a:ext cx="777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200" b="1" i="1" dirty="0" smtClean="0">
              <a:solidFill>
                <a:srgbClr val="800000"/>
              </a:solidFill>
            </a:endParaRPr>
          </a:p>
          <a:p>
            <a:pPr algn="ctr"/>
            <a:r>
              <a:rPr lang="en-US" sz="2200" b="1" i="1" dirty="0" smtClean="0">
                <a:solidFill>
                  <a:srgbClr val="800000"/>
                </a:solidFill>
              </a:rPr>
              <a:t>This </a:t>
            </a:r>
            <a:r>
              <a:rPr lang="en-US" sz="2200" b="1" i="1" dirty="0">
                <a:solidFill>
                  <a:srgbClr val="800000"/>
                </a:solidFill>
              </a:rPr>
              <a:t>presentation and all Alliance 2010 presentations are available for download from the Conference Site</a:t>
            </a:r>
            <a:br>
              <a:rPr lang="en-US" sz="2200" b="1" i="1" dirty="0">
                <a:solidFill>
                  <a:srgbClr val="800000"/>
                </a:solidFill>
              </a:rPr>
            </a:br>
            <a:endParaRPr lang="en-US" sz="2200" b="1" i="1" dirty="0">
              <a:solidFill>
                <a:srgbClr val="800000"/>
              </a:solidFill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295400" y="5414963"/>
            <a:ext cx="6305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Presentations from previous meetings are also available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FSU’s  BI Profile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Deployed new BI Solution 2 years ago</a:t>
            </a:r>
          </a:p>
          <a:p>
            <a:r>
              <a:rPr lang="en-US" dirty="0" smtClean="0"/>
              <a:t>Solution meets the reporting needs of our the major Administrative organizations on Campus</a:t>
            </a:r>
          </a:p>
          <a:p>
            <a:r>
              <a:rPr lang="en-US" dirty="0" smtClean="0"/>
              <a:t>Consists of 25 Dashboards and 27 Subject Areas</a:t>
            </a:r>
          </a:p>
          <a:p>
            <a:r>
              <a:rPr lang="en-US" dirty="0" smtClean="0"/>
              <a:t>Over 1200 distinct users &amp; 2.5 Million Requests</a:t>
            </a:r>
          </a:p>
          <a:p>
            <a:r>
              <a:rPr lang="en-US" dirty="0" smtClean="0"/>
              <a:t>Dashboard Consumption &amp; Self Service Reporting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Currently in Phase III of our Deployment (*Standardizing BI on OBIEE)</a:t>
            </a:r>
          </a:p>
          <a:p>
            <a:r>
              <a:rPr lang="en-US" dirty="0" smtClean="0"/>
              <a:t>2009 Oracle Innovation Award Recipient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2009 Oracle Innovation Award</a:t>
            </a:r>
          </a:p>
        </p:txBody>
      </p:sp>
      <p:pic>
        <p:nvPicPr>
          <p:cNvPr id="1026" name="Picture 2" descr="C:\Documents and Settings\BMenchion\My Documents\Downloads\OBI_Team_Photo_0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90378"/>
            <a:ext cx="7772400" cy="4629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295400"/>
            <a:ext cx="76200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Important Aspects of BI Success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955268"/>
            <a:ext cx="71929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 Black" pitchFamily="34" charset="0"/>
              </a:rPr>
              <a:t>List Adopted from ©2008 </a:t>
            </a:r>
            <a:r>
              <a:rPr lang="en-US" sz="1100" i="1" dirty="0" smtClean="0">
                <a:latin typeface="Arial Black" pitchFamily="34" charset="0"/>
              </a:rPr>
              <a:t>Successful Business Intelligence</a:t>
            </a:r>
            <a:r>
              <a:rPr lang="en-US" sz="1100" dirty="0" smtClean="0">
                <a:latin typeface="Arial Black" pitchFamily="34" charset="0"/>
              </a:rPr>
              <a:t> by </a:t>
            </a:r>
            <a:r>
              <a:rPr lang="en-US" sz="1100" dirty="0" err="1" smtClean="0">
                <a:latin typeface="Arial Black" pitchFamily="34" charset="0"/>
              </a:rPr>
              <a:t>Cindi</a:t>
            </a:r>
            <a:r>
              <a:rPr lang="en-US" sz="1100" dirty="0" smtClean="0">
                <a:latin typeface="Arial Black" pitchFamily="34" charset="0"/>
              </a:rPr>
              <a:t> </a:t>
            </a:r>
            <a:r>
              <a:rPr lang="en-US" sz="1100" dirty="0" err="1" smtClean="0">
                <a:latin typeface="Arial Black" pitchFamily="34" charset="0"/>
              </a:rPr>
              <a:t>Howson</a:t>
            </a:r>
            <a:r>
              <a:rPr lang="en-US" sz="1100" dirty="0" smtClean="0">
                <a:latin typeface="Arial Black" pitchFamily="34" charset="0"/>
              </a:rPr>
              <a:t> (BI Scorecard) </a:t>
            </a:r>
            <a:endParaRPr lang="en-US" sz="11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990600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Perpetua" pitchFamily="18" charset="0"/>
              </a:rPr>
              <a:t>IT and business partnership (3.37)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Perpetua" pitchFamily="18" charset="0"/>
              </a:rPr>
              <a:t>Executive support (3.34)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Perpetua" pitchFamily="18" charset="0"/>
              </a:rPr>
              <a:t>Data quality – clean data (3.30)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Perpetua" pitchFamily="18" charset="0"/>
              </a:rPr>
              <a:t>Alignment with business goals (3.27)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Perpetua" pitchFamily="18" charset="0"/>
              </a:rPr>
              <a:t>Reliability of BI System (3.18)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Perpetua" pitchFamily="18" charset="0"/>
              </a:rPr>
              <a:t>Quality and expertise of internal BI staff (3.11)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Perpetua" pitchFamily="18" charset="0"/>
              </a:rPr>
              <a:t>Availability of relevant subject areas (3.05)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Perpetua" pitchFamily="18" charset="0"/>
              </a:rPr>
              <a:t>Appropriate and effective BI tools (3.02)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Perpetua" pitchFamily="18" charset="0"/>
              </a:rPr>
              <a:t>BI program has been well-managed (2.96)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Perpetua" pitchFamily="18" charset="0"/>
              </a:rPr>
              <a:t>Fast Query response time (2.84)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3400" y="1295400"/>
            <a:ext cx="76200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 Defined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8077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Perpetua" pitchFamily="18" charset="0"/>
              </a:rPr>
              <a:t>1.</a:t>
            </a:r>
            <a:r>
              <a:rPr lang="en-US" sz="2000" b="1" dirty="0" smtClean="0">
                <a:latin typeface="Perpetua" pitchFamily="18" charset="0"/>
              </a:rPr>
              <a:t> </a:t>
            </a:r>
            <a:r>
              <a:rPr lang="en-US" sz="2000" dirty="0" smtClean="0">
                <a:latin typeface="Perpetua" pitchFamily="18" charset="0"/>
              </a:rPr>
              <a:t>reliance on the </a:t>
            </a:r>
            <a:r>
              <a:rPr lang="en-US" sz="2000" b="1" dirty="0" smtClean="0">
                <a:latin typeface="Perpetua" pitchFamily="18" charset="0"/>
              </a:rPr>
              <a:t>integrity</a:t>
            </a:r>
            <a:r>
              <a:rPr lang="en-US" sz="2000" dirty="0" smtClean="0">
                <a:latin typeface="Perpetua" pitchFamily="18" charset="0"/>
              </a:rPr>
              <a:t>, strength, </a:t>
            </a:r>
            <a:r>
              <a:rPr lang="en-US" sz="2000" b="1" dirty="0" smtClean="0">
                <a:latin typeface="Perpetua" pitchFamily="18" charset="0"/>
              </a:rPr>
              <a:t>ability</a:t>
            </a:r>
            <a:r>
              <a:rPr lang="en-US" sz="2000" dirty="0" smtClean="0">
                <a:latin typeface="Perpetua" pitchFamily="18" charset="0"/>
              </a:rPr>
              <a:t>, </a:t>
            </a:r>
            <a:r>
              <a:rPr lang="en-US" sz="2000" b="1" dirty="0" smtClean="0">
                <a:latin typeface="Perpetua" pitchFamily="18" charset="0"/>
              </a:rPr>
              <a:t>surety</a:t>
            </a:r>
            <a:r>
              <a:rPr lang="en-US" sz="2000" dirty="0" smtClean="0">
                <a:latin typeface="Perpetua" pitchFamily="18" charset="0"/>
              </a:rPr>
              <a:t>, etc., of a </a:t>
            </a:r>
            <a:r>
              <a:rPr lang="en-US" sz="2000" b="1" dirty="0" smtClean="0">
                <a:latin typeface="Perpetua" pitchFamily="18" charset="0"/>
              </a:rPr>
              <a:t>person </a:t>
            </a:r>
          </a:p>
          <a:p>
            <a:r>
              <a:rPr lang="en-US" sz="2000" b="1" dirty="0" smtClean="0">
                <a:latin typeface="Perpetua" pitchFamily="18" charset="0"/>
              </a:rPr>
              <a:t>or thing</a:t>
            </a:r>
            <a:r>
              <a:rPr lang="en-US" sz="2000" dirty="0" smtClean="0">
                <a:latin typeface="Perpetua" pitchFamily="18" charset="0"/>
              </a:rPr>
              <a:t>; </a:t>
            </a:r>
            <a:r>
              <a:rPr lang="en-US" sz="2000" b="1" dirty="0" smtClean="0">
                <a:latin typeface="Perpetua" pitchFamily="18" charset="0"/>
              </a:rPr>
              <a:t>confidence</a:t>
            </a:r>
            <a:r>
              <a:rPr lang="en-US" sz="2000" dirty="0" smtClean="0">
                <a:latin typeface="Perpetua" pitchFamily="18" charset="0"/>
              </a:rPr>
              <a:t>. </a:t>
            </a:r>
          </a:p>
          <a:p>
            <a:r>
              <a:rPr lang="en-US" sz="2000" dirty="0" smtClean="0">
                <a:latin typeface="Perpetua" pitchFamily="18" charset="0"/>
              </a:rPr>
              <a:t>2. </a:t>
            </a:r>
            <a:r>
              <a:rPr lang="en-US" sz="2000" b="1" dirty="0" smtClean="0">
                <a:latin typeface="Perpetua" pitchFamily="18" charset="0"/>
              </a:rPr>
              <a:t>confident</a:t>
            </a:r>
            <a:r>
              <a:rPr lang="en-US" sz="2000" dirty="0" smtClean="0">
                <a:latin typeface="Perpetua" pitchFamily="18" charset="0"/>
              </a:rPr>
              <a:t> expectation of something; hope. </a:t>
            </a:r>
          </a:p>
          <a:p>
            <a:r>
              <a:rPr lang="en-US" sz="2000" dirty="0" smtClean="0">
                <a:latin typeface="Perpetua" pitchFamily="18" charset="0"/>
              </a:rPr>
              <a:t>3. a person on whom or thing on which one </a:t>
            </a:r>
            <a:r>
              <a:rPr lang="en-US" sz="2000" b="1" dirty="0" smtClean="0">
                <a:latin typeface="Perpetua" pitchFamily="18" charset="0"/>
              </a:rPr>
              <a:t>relies</a:t>
            </a:r>
            <a:r>
              <a:rPr lang="en-US" sz="2000" dirty="0" smtClean="0">
                <a:latin typeface="Perpetua" pitchFamily="18" charset="0"/>
              </a:rPr>
              <a:t>: (i.e. God is my trust)</a:t>
            </a:r>
          </a:p>
          <a:p>
            <a:endParaRPr lang="en-US" dirty="0">
              <a:latin typeface="Perpet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002268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Perpetua" pitchFamily="18" charset="0"/>
              </a:rPr>
              <a:t>Webster</a:t>
            </a:r>
            <a:endParaRPr lang="en-US" sz="2000" b="1" dirty="0"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5586</TotalTime>
  <Words>2319</Words>
  <Application>Microsoft Office PowerPoint</Application>
  <PresentationFormat>On-screen Show (4:3)</PresentationFormat>
  <Paragraphs>394</Paragraphs>
  <Slides>56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Default Design</vt:lpstr>
      <vt:lpstr>Slide 1</vt:lpstr>
      <vt:lpstr>The Florida State University</vt:lpstr>
      <vt:lpstr>The Florida State University</vt:lpstr>
      <vt:lpstr>Overview</vt:lpstr>
      <vt:lpstr>FSU and Oracle PeopleSoft</vt:lpstr>
      <vt:lpstr>FSU’s  BI Profile</vt:lpstr>
      <vt:lpstr>2009 Oracle Innovation Award</vt:lpstr>
      <vt:lpstr>10 Important Aspects of BI Success</vt:lpstr>
      <vt:lpstr>Trust Defined</vt:lpstr>
      <vt:lpstr>Trust Defined</vt:lpstr>
      <vt:lpstr>Trust Defined</vt:lpstr>
      <vt:lpstr>Trust Defined</vt:lpstr>
      <vt:lpstr>Trust Defined</vt:lpstr>
      <vt:lpstr>Prime components of Trust in BI</vt:lpstr>
      <vt:lpstr>Prime components of Trust in BI</vt:lpstr>
      <vt:lpstr>Vision Element</vt:lpstr>
      <vt:lpstr>Vision Element</vt:lpstr>
      <vt:lpstr>Leadership Element</vt:lpstr>
      <vt:lpstr>Process Element</vt:lpstr>
      <vt:lpstr>Product Element</vt:lpstr>
      <vt:lpstr>Data Reconciliation</vt:lpstr>
      <vt:lpstr>Data Reconciliation</vt:lpstr>
      <vt:lpstr>Data Reconciliation Challenges</vt:lpstr>
      <vt:lpstr>Data Reconciliation Process Flow</vt:lpstr>
      <vt:lpstr>Data Reconciliation ETL Process</vt:lpstr>
      <vt:lpstr>Data Reconciliation ETL Process</vt:lpstr>
      <vt:lpstr>Data Reconciliation ETL Process</vt:lpstr>
      <vt:lpstr>Data Reconciliation ETL Process</vt:lpstr>
      <vt:lpstr>Data Reconciliation ETL Process</vt:lpstr>
      <vt:lpstr>Data Reconciliation ETL Process</vt:lpstr>
      <vt:lpstr>Data Reconciliation ETL Process</vt:lpstr>
      <vt:lpstr>Data Reconciliation ETL Process</vt:lpstr>
      <vt:lpstr>Data Reconciliation OBI Process</vt:lpstr>
      <vt:lpstr>Data Reconciliation OBI Process</vt:lpstr>
      <vt:lpstr>Data Reconciliation OBI Process</vt:lpstr>
      <vt:lpstr>Data Reconciliation OBI Process</vt:lpstr>
      <vt:lpstr>Data Reconciliation Process Flow</vt:lpstr>
      <vt:lpstr>Data Reconciliation Process Flow</vt:lpstr>
      <vt:lpstr>Dashboard Messages</vt:lpstr>
      <vt:lpstr>Dashboard Messages</vt:lpstr>
      <vt:lpstr>Dashboard Messages</vt:lpstr>
      <vt:lpstr>Dashboard Messages (Using DS_JOBS)</vt:lpstr>
      <vt:lpstr>Dashboard Messages (Using DS_JOBS)</vt:lpstr>
      <vt:lpstr>Dashboard Messages (Using DS_JOBS)</vt:lpstr>
      <vt:lpstr>Dashboard Messages (Using DS_JOBS)</vt:lpstr>
      <vt:lpstr>Dashboard Messages (Using DS_JOBS)</vt:lpstr>
      <vt:lpstr>Operational Dashboards</vt:lpstr>
      <vt:lpstr>Operational Dashboards</vt:lpstr>
      <vt:lpstr>Operational Dashboards</vt:lpstr>
      <vt:lpstr>User Adoption</vt:lpstr>
      <vt:lpstr>Affects of BI Trust</vt:lpstr>
      <vt:lpstr>Affects of BI Trust</vt:lpstr>
      <vt:lpstr>Are we there yet? What’s next…</vt:lpstr>
      <vt:lpstr>Words of Wisdom</vt:lpstr>
      <vt:lpstr>Contact</vt:lpstr>
      <vt:lpstr>Slide 56</vt:lpstr>
    </vt:vector>
  </TitlesOfParts>
  <Company>Florida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ERP</dc:creator>
  <cp:lastModifiedBy>Lenovo User</cp:lastModifiedBy>
  <cp:revision>980</cp:revision>
  <dcterms:created xsi:type="dcterms:W3CDTF">2007-02-05T14:56:36Z</dcterms:created>
  <dcterms:modified xsi:type="dcterms:W3CDTF">2010-03-01T22:10:29Z</dcterms:modified>
</cp:coreProperties>
</file>